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1" roundtripDataSignature="AMtx7mjfRcdCXCGOjh2yc8X8m998LlvC1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1" Type="http://customschemas.google.com/relationships/presentationmetadata" Target="meta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1" name="Google Shape;14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26870c4463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3" name="Google Shape;213;g226870c4463_0_2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26870c4463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2" name="Google Shape;222;g226870c4463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26870c4463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9" name="Google Shape;229;g226870c4463_0_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6" name="Google Shape;23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2e073f4f56_0_1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5" name="Google Shape;245;g22e073f4f56_0_1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26870c4463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3" name="Google Shape;253;g226870c4463_0_5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9" name="Google Shape;25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1fcc19638c_3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5" name="Google Shape;265;g21fcc19638c_3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1" name="Google Shape;27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1fcc19638c_3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7" name="Google Shape;277;g21fcc19638c_3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1fcc19638c_3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6" name="Google Shape;146;g21fcc19638c_3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2e073f4f56_0_2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3" name="Google Shape;283;g22e073f4f56_0_29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2e073f4f56_0_4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9" name="Google Shape;289;g22e073f4f56_0_4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26870c4463_0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5" name="Google Shape;295;g226870c4463_0_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1" name="Google Shape;30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e0b605eb94_0_1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7" name="Google Shape;307;g1e0b605eb94_0_1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2e073f4f56_0_5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3" name="Google Shape;313;g22e073f4f56_0_5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2e073f4f56_0_7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9" name="Google Shape;319;g22e073f4f56_0_7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1e0b605eb94_0_1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5" name="Google Shape;325;g1e0b605eb94_0_1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1e0b605eb94_0_1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1" name="Google Shape;331;g1e0b605eb94_0_1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26870c4463_0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7" name="Google Shape;337;g226870c4463_0_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26870c4463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2" name="Google Shape;152;g226870c4463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3" name="Google Shape;34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1e0b605eb94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9" name="Google Shape;349;g1e0b605eb94_0_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2e073f4f56_0_8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5" name="Google Shape;355;g22e073f4f56_0_8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2e073f4f56_0_9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1" name="Google Shape;361;g22e073f4f56_0_98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e0b605eb94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g1e0b605eb94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1e0b605eb94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3" name="Google Shape;373;g1e0b605eb94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1e0b31e28e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9" name="Google Shape;379;g1e0b31e28e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2e073f4f56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8" name="Google Shape;158;g22e073f4f56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3" name="Google Shape;17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1" name="Google Shape;18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8" name="Google Shape;18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7" name="Google Shape;197;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6" name="Google Shape;20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2" name="Shape 22"/>
        <p:cNvGrpSpPr/>
        <p:nvPr/>
      </p:nvGrpSpPr>
      <p:grpSpPr>
        <a:xfrm>
          <a:off x="0" y="0"/>
          <a:ext cx="0" cy="0"/>
          <a:chOff x="0" y="0"/>
          <a:chExt cx="0" cy="0"/>
        </a:xfrm>
      </p:grpSpPr>
      <p:sp>
        <p:nvSpPr>
          <p:cNvPr id="23" name="Google Shape;23;p2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Trebuchet M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2"/>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25" name="Google Shape;25;p2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descripción">
  <p:cSld name="Título y descripción">
    <p:spTree>
      <p:nvGrpSpPr>
        <p:cNvPr id="90" name="Shape 90"/>
        <p:cNvGrpSpPr/>
        <p:nvPr/>
      </p:nvGrpSpPr>
      <p:grpSpPr>
        <a:xfrm>
          <a:off x="0" y="0"/>
          <a:ext cx="0" cy="0"/>
          <a:chOff x="0" y="0"/>
          <a:chExt cx="0" cy="0"/>
        </a:xfrm>
      </p:grpSpPr>
      <p:sp>
        <p:nvSpPr>
          <p:cNvPr id="91" name="Google Shape;91;p30"/>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0"/>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93" name="Google Shape;93;p3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3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3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 con descripción">
  <p:cSld name="Cita con descripción">
    <p:spTree>
      <p:nvGrpSpPr>
        <p:cNvPr id="96" name="Shape 96"/>
        <p:cNvGrpSpPr/>
        <p:nvPr/>
      </p:nvGrpSpPr>
      <p:grpSpPr>
        <a:xfrm>
          <a:off x="0" y="0"/>
          <a:ext cx="0" cy="0"/>
          <a:chOff x="0" y="0"/>
          <a:chExt cx="0" cy="0"/>
        </a:xfrm>
      </p:grpSpPr>
      <p:sp>
        <p:nvSpPr>
          <p:cNvPr id="97" name="Google Shape;97;p31"/>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31"/>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lnSpc>
                <a:spcPct val="100000"/>
              </a:lnSpc>
              <a:spcBef>
                <a:spcPts val="1000"/>
              </a:spcBef>
              <a:spcAft>
                <a:spcPts val="0"/>
              </a:spcAft>
              <a:buSzPts val="1280"/>
              <a:buFont typeface="Trebuchet MS"/>
              <a:buNone/>
              <a:defRPr sz="1600">
                <a:solidFill>
                  <a:srgbClr val="7F7F7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99" name="Google Shape;99;p31"/>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00" name="Google Shape;100;p3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3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3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s-ES"/>
              <a:t>‹#›</a:t>
            </a:fld>
            <a:endParaRPr/>
          </a:p>
        </p:txBody>
      </p:sp>
      <p:sp>
        <p:nvSpPr>
          <p:cNvPr id="103" name="Google Shape;103;p31"/>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s-ES"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04" name="Google Shape;104;p31"/>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s-ES" sz="8000" u="none" cap="none" strike="noStrike">
                <a:solidFill>
                  <a:srgbClr val="BFE471"/>
                </a:solidFill>
                <a:latin typeface="Arial"/>
                <a:ea typeface="Arial"/>
                <a:cs typeface="Arial"/>
                <a:sym typeface="Arial"/>
              </a:rPr>
              <a:t>”</a:t>
            </a:r>
            <a:endParaRPr b="0" i="0" sz="1800" u="none" cap="none" strike="noStrike">
              <a:solidFill>
                <a:srgbClr val="BFE47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rjeta de nombre">
  <p:cSld name="Tarjeta de nombre">
    <p:spTree>
      <p:nvGrpSpPr>
        <p:cNvPr id="105" name="Shape 105"/>
        <p:cNvGrpSpPr/>
        <p:nvPr/>
      </p:nvGrpSpPr>
      <p:grpSpPr>
        <a:xfrm>
          <a:off x="0" y="0"/>
          <a:ext cx="0" cy="0"/>
          <a:chOff x="0" y="0"/>
          <a:chExt cx="0" cy="0"/>
        </a:xfrm>
      </p:grpSpPr>
      <p:sp>
        <p:nvSpPr>
          <p:cNvPr id="106" name="Google Shape;106;p32"/>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32"/>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3F3F3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08" name="Google Shape;108;p3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3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3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r la tarjeta de nombre">
  <p:cSld name="Citar la tarjeta de nombre">
    <p:spTree>
      <p:nvGrpSpPr>
        <p:cNvPr id="111" name="Shape 111"/>
        <p:cNvGrpSpPr/>
        <p:nvPr/>
      </p:nvGrpSpPr>
      <p:grpSpPr>
        <a:xfrm>
          <a:off x="0" y="0"/>
          <a:ext cx="0" cy="0"/>
          <a:chOff x="0" y="0"/>
          <a:chExt cx="0" cy="0"/>
        </a:xfrm>
      </p:grpSpPr>
      <p:sp>
        <p:nvSpPr>
          <p:cNvPr id="112" name="Google Shape;112;p33"/>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33"/>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rgbClr val="3F3F3F"/>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14" name="Google Shape;114;p33"/>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15" name="Google Shape;115;p3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3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3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s-ES"/>
              <a:t>‹#›</a:t>
            </a:fld>
            <a:endParaRPr/>
          </a:p>
        </p:txBody>
      </p:sp>
      <p:sp>
        <p:nvSpPr>
          <p:cNvPr id="118" name="Google Shape;118;p33"/>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s-ES"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119" name="Google Shape;119;p33"/>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s-ES" sz="8000" u="none" cap="none" strike="noStrike">
                <a:solidFill>
                  <a:srgbClr val="BFE47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dadero o falso">
  <p:cSld name="Verdadero o falso">
    <p:spTree>
      <p:nvGrpSpPr>
        <p:cNvPr id="120" name="Shape 120"/>
        <p:cNvGrpSpPr/>
        <p:nvPr/>
      </p:nvGrpSpPr>
      <p:grpSpPr>
        <a:xfrm>
          <a:off x="0" y="0"/>
          <a:ext cx="0" cy="0"/>
          <a:chOff x="0" y="0"/>
          <a:chExt cx="0" cy="0"/>
        </a:xfrm>
      </p:grpSpPr>
      <p:sp>
        <p:nvSpPr>
          <p:cNvPr id="121" name="Google Shape;121;p34"/>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4400"/>
              <a:buFont typeface="Trebuchet MS"/>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34"/>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Font typeface="Trebuchet MS"/>
              <a:buNone/>
              <a:defRPr sz="2400">
                <a:solidFill>
                  <a:schemeClr val="accent1"/>
                </a:solidFill>
              </a:defRPr>
            </a:lvl1pPr>
            <a:lvl2pPr indent="-228600" lvl="1" marL="914400" algn="l">
              <a:lnSpc>
                <a:spcPct val="100000"/>
              </a:lnSpc>
              <a:spcBef>
                <a:spcPts val="1000"/>
              </a:spcBef>
              <a:spcAft>
                <a:spcPts val="0"/>
              </a:spcAft>
              <a:buSzPts val="1280"/>
              <a:buFont typeface="Trebuchet MS"/>
              <a:buNone/>
              <a:defRPr/>
            </a:lvl2pPr>
            <a:lvl3pPr indent="-228600" lvl="2" marL="1371600" algn="l">
              <a:lnSpc>
                <a:spcPct val="100000"/>
              </a:lnSpc>
              <a:spcBef>
                <a:spcPts val="1000"/>
              </a:spcBef>
              <a:spcAft>
                <a:spcPts val="0"/>
              </a:spcAft>
              <a:buSzPts val="1120"/>
              <a:buFont typeface="Trebuchet MS"/>
              <a:buNone/>
              <a:defRPr/>
            </a:lvl3pPr>
            <a:lvl4pPr indent="-228600" lvl="3" marL="1828800" algn="l">
              <a:lnSpc>
                <a:spcPct val="100000"/>
              </a:lnSpc>
              <a:spcBef>
                <a:spcPts val="1000"/>
              </a:spcBef>
              <a:spcAft>
                <a:spcPts val="0"/>
              </a:spcAft>
              <a:buSzPts val="960"/>
              <a:buFont typeface="Trebuchet MS"/>
              <a:buNone/>
              <a:defRPr/>
            </a:lvl4pPr>
            <a:lvl5pPr indent="-228600" lvl="4" marL="2286000" algn="l">
              <a:lnSpc>
                <a:spcPct val="100000"/>
              </a:lnSpc>
              <a:spcBef>
                <a:spcPts val="1000"/>
              </a:spcBef>
              <a:spcAft>
                <a:spcPts val="0"/>
              </a:spcAft>
              <a:buSzPts val="960"/>
              <a:buFont typeface="Trebuchet MS"/>
              <a:buNone/>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23" name="Google Shape;123;p34"/>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40"/>
              <a:buNone/>
              <a:defRPr sz="18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124" name="Google Shape;124;p3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3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3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27" name="Shape 127"/>
        <p:cNvGrpSpPr/>
        <p:nvPr/>
      </p:nvGrpSpPr>
      <p:grpSpPr>
        <a:xfrm>
          <a:off x="0" y="0"/>
          <a:ext cx="0" cy="0"/>
          <a:chOff x="0" y="0"/>
          <a:chExt cx="0" cy="0"/>
        </a:xfrm>
      </p:grpSpPr>
      <p:sp>
        <p:nvSpPr>
          <p:cNvPr id="128" name="Google Shape;128;p3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35"/>
          <p:cNvSpPr txBox="1"/>
          <p:nvPr>
            <p:ph idx="1" type="body"/>
          </p:nvPr>
        </p:nvSpPr>
        <p:spPr>
          <a:xfrm rot="5400000">
            <a:off x="3035281"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30" name="Google Shape;130;p3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3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3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33" name="Shape 133"/>
        <p:cNvGrpSpPr/>
        <p:nvPr/>
      </p:nvGrpSpPr>
      <p:grpSpPr>
        <a:xfrm>
          <a:off x="0" y="0"/>
          <a:ext cx="0" cy="0"/>
          <a:chOff x="0" y="0"/>
          <a:chExt cx="0" cy="0"/>
        </a:xfrm>
      </p:grpSpPr>
      <p:sp>
        <p:nvSpPr>
          <p:cNvPr id="134" name="Google Shape;134;p36"/>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36"/>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136" name="Google Shape;136;p3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3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3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spTree>
      <p:nvGrpSpPr>
        <p:cNvPr id="28" name="Shape 28"/>
        <p:cNvGrpSpPr/>
        <p:nvPr/>
      </p:nvGrpSpPr>
      <p:grpSpPr>
        <a:xfrm>
          <a:off x="0" y="0"/>
          <a:ext cx="0" cy="0"/>
          <a:chOff x="0" y="0"/>
          <a:chExt cx="0" cy="0"/>
        </a:xfrm>
      </p:grpSpPr>
      <p:grpSp>
        <p:nvGrpSpPr>
          <p:cNvPr id="29" name="Google Shape;29;p21"/>
          <p:cNvGrpSpPr/>
          <p:nvPr/>
        </p:nvGrpSpPr>
        <p:grpSpPr>
          <a:xfrm>
            <a:off x="0" y="-8467"/>
            <a:ext cx="12192000" cy="6866467"/>
            <a:chOff x="0" y="-8467"/>
            <a:chExt cx="12192000" cy="6866467"/>
          </a:xfrm>
        </p:grpSpPr>
        <p:cxnSp>
          <p:nvCxnSpPr>
            <p:cNvPr id="30" name="Google Shape;30;p21"/>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31" name="Google Shape;31;p21"/>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32" name="Google Shape;32;p21"/>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019"/>
              </a:schemeClr>
            </a:solidFill>
            <a:ln>
              <a:noFill/>
            </a:ln>
          </p:spPr>
        </p:sp>
        <p:sp>
          <p:nvSpPr>
            <p:cNvPr id="33" name="Google Shape;33;p21"/>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4" name="Google Shape;34;p21"/>
            <p:cNvSpPr/>
            <p:nvPr/>
          </p:nvSpPr>
          <p:spPr>
            <a:xfrm>
              <a:off x="8932333" y="3048000"/>
              <a:ext cx="3259667" cy="3810000"/>
            </a:xfrm>
            <a:prstGeom prst="triangle">
              <a:avLst>
                <a:gd fmla="val 100000" name="adj"/>
              </a:avLst>
            </a:prstGeom>
            <a:solidFill>
              <a:schemeClr val="accent2">
                <a:alpha val="7098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21"/>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019"/>
              </a:srgbClr>
            </a:solidFill>
            <a:ln>
              <a:noFill/>
            </a:ln>
          </p:spPr>
        </p:sp>
        <p:sp>
          <p:nvSpPr>
            <p:cNvPr id="36" name="Google Shape;36;p21"/>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019"/>
              </a:srgbClr>
            </a:solidFill>
            <a:ln>
              <a:noFill/>
            </a:ln>
          </p:spPr>
        </p:sp>
        <p:sp>
          <p:nvSpPr>
            <p:cNvPr id="37" name="Google Shape;37;p21"/>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3921"/>
              </a:schemeClr>
            </a:solidFill>
            <a:ln>
              <a:noFill/>
            </a:ln>
          </p:spPr>
        </p:sp>
        <p:sp>
          <p:nvSpPr>
            <p:cNvPr id="38" name="Google Shape;38;p21"/>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1"/>
            <p:cNvSpPr/>
            <p:nvPr/>
          </p:nvSpPr>
          <p:spPr>
            <a:xfrm rot="10800000">
              <a:off x="0" y="0"/>
              <a:ext cx="842596" cy="5666154"/>
            </a:xfrm>
            <a:prstGeom prst="triangle">
              <a:avLst>
                <a:gd fmla="val 100000" name="adj"/>
              </a:avLst>
            </a:prstGeom>
            <a:solidFill>
              <a:schemeClr val="accent1">
                <a:alpha val="8392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 name="Google Shape;40;p21"/>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Clr>
                <a:schemeClr val="accent1"/>
              </a:buClr>
              <a:buSzPts val="5400"/>
              <a:buFont typeface="Trebuchet MS"/>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1"/>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p:txBody>
      </p:sp>
      <p:sp>
        <p:nvSpPr>
          <p:cNvPr id="42" name="Google Shape;42;p2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45" name="Shape 45"/>
        <p:cNvGrpSpPr/>
        <p:nvPr/>
      </p:nvGrpSpPr>
      <p:grpSpPr>
        <a:xfrm>
          <a:off x="0" y="0"/>
          <a:ext cx="0" cy="0"/>
          <a:chOff x="0" y="0"/>
          <a:chExt cx="0" cy="0"/>
        </a:xfrm>
      </p:grpSpPr>
      <p:sp>
        <p:nvSpPr>
          <p:cNvPr id="46" name="Google Shape;46;p23"/>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4000"/>
              <a:buFont typeface="Trebuchet MS"/>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3"/>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600"/>
              <a:buNone/>
              <a:defRPr sz="2000">
                <a:solidFill>
                  <a:srgbClr val="7F7F7F"/>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48" name="Google Shape;48;p2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51" name="Shape 51"/>
        <p:cNvGrpSpPr/>
        <p:nvPr/>
      </p:nvGrpSpPr>
      <p:grpSpPr>
        <a:xfrm>
          <a:off x="0" y="0"/>
          <a:ext cx="0" cy="0"/>
          <a:chOff x="0" y="0"/>
          <a:chExt cx="0" cy="0"/>
        </a:xfrm>
      </p:grpSpPr>
      <p:sp>
        <p:nvSpPr>
          <p:cNvPr id="52" name="Google Shape;52;p2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4"/>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54" name="Google Shape;54;p24"/>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55" name="Google Shape;55;p2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58" name="Shape 58"/>
        <p:cNvGrpSpPr/>
        <p:nvPr/>
      </p:nvGrpSpPr>
      <p:grpSpPr>
        <a:xfrm>
          <a:off x="0" y="0"/>
          <a:ext cx="0" cy="0"/>
          <a:chOff x="0" y="0"/>
          <a:chExt cx="0" cy="0"/>
        </a:xfrm>
      </p:grpSpPr>
      <p:sp>
        <p:nvSpPr>
          <p:cNvPr id="59" name="Google Shape;59;p2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3600"/>
              <a:buFont typeface="Trebuchet M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5"/>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61" name="Google Shape;61;p25"/>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62" name="Google Shape;62;p25"/>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63" name="Google Shape;63;p25"/>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64" name="Google Shape;64;p2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67" name="Shape 67"/>
        <p:cNvGrpSpPr/>
        <p:nvPr/>
      </p:nvGrpSpPr>
      <p:grpSpPr>
        <a:xfrm>
          <a:off x="0" y="0"/>
          <a:ext cx="0" cy="0"/>
          <a:chOff x="0" y="0"/>
          <a:chExt cx="0" cy="0"/>
        </a:xfrm>
      </p:grpSpPr>
      <p:sp>
        <p:nvSpPr>
          <p:cNvPr id="68" name="Google Shape;68;p2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72" name="Shape 72"/>
        <p:cNvGrpSpPr/>
        <p:nvPr/>
      </p:nvGrpSpPr>
      <p:grpSpPr>
        <a:xfrm>
          <a:off x="0" y="0"/>
          <a:ext cx="0" cy="0"/>
          <a:chOff x="0" y="0"/>
          <a:chExt cx="0" cy="0"/>
        </a:xfrm>
      </p:grpSpPr>
      <p:sp>
        <p:nvSpPr>
          <p:cNvPr id="73" name="Google Shape;73;p2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76" name="Shape 76"/>
        <p:cNvGrpSpPr/>
        <p:nvPr/>
      </p:nvGrpSpPr>
      <p:grpSpPr>
        <a:xfrm>
          <a:off x="0" y="0"/>
          <a:ext cx="0" cy="0"/>
          <a:chOff x="0" y="0"/>
          <a:chExt cx="0" cy="0"/>
        </a:xfrm>
      </p:grpSpPr>
      <p:sp>
        <p:nvSpPr>
          <p:cNvPr id="77" name="Google Shape;77;p28"/>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000"/>
              <a:buFont typeface="Trebuchet MS"/>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8"/>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79" name="Google Shape;79;p28"/>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1120"/>
              <a:buNone/>
              <a:defRPr sz="1400"/>
            </a:lvl2pPr>
            <a:lvl3pPr indent="-228600" lvl="2" marL="1371600" algn="l">
              <a:lnSpc>
                <a:spcPct val="100000"/>
              </a:lnSpc>
              <a:spcBef>
                <a:spcPts val="1000"/>
              </a:spcBef>
              <a:spcAft>
                <a:spcPts val="0"/>
              </a:spcAft>
              <a:buSzPts val="960"/>
              <a:buNone/>
              <a:defRPr sz="1200"/>
            </a:lvl3pPr>
            <a:lvl4pPr indent="-228600" lvl="3" marL="1828800" algn="l">
              <a:lnSpc>
                <a:spcPct val="100000"/>
              </a:lnSpc>
              <a:spcBef>
                <a:spcPts val="1000"/>
              </a:spcBef>
              <a:spcAft>
                <a:spcPts val="0"/>
              </a:spcAft>
              <a:buSzPts val="800"/>
              <a:buNone/>
              <a:defRPr sz="1000"/>
            </a:lvl4pPr>
            <a:lvl5pPr indent="-228600" lvl="4" marL="2286000" algn="l">
              <a:lnSpc>
                <a:spcPct val="100000"/>
              </a:lnSpc>
              <a:spcBef>
                <a:spcPts val="1000"/>
              </a:spcBef>
              <a:spcAft>
                <a:spcPts val="0"/>
              </a:spcAft>
              <a:buSzPts val="800"/>
              <a:buNone/>
              <a:defRPr sz="1000"/>
            </a:lvl5pPr>
            <a:lvl6pPr indent="-228600" lvl="5" marL="2743200" algn="l">
              <a:lnSpc>
                <a:spcPct val="100000"/>
              </a:lnSpc>
              <a:spcBef>
                <a:spcPts val="1000"/>
              </a:spcBef>
              <a:spcAft>
                <a:spcPts val="0"/>
              </a:spcAft>
              <a:buSzPts val="800"/>
              <a:buNone/>
              <a:defRPr sz="1000"/>
            </a:lvl6pPr>
            <a:lvl7pPr indent="-228600" lvl="6" marL="3200400" algn="l">
              <a:lnSpc>
                <a:spcPct val="100000"/>
              </a:lnSpc>
              <a:spcBef>
                <a:spcPts val="1000"/>
              </a:spcBef>
              <a:spcAft>
                <a:spcPts val="0"/>
              </a:spcAft>
              <a:buSzPts val="800"/>
              <a:buNone/>
              <a:defRPr sz="1000"/>
            </a:lvl7pPr>
            <a:lvl8pPr indent="-228600" lvl="7" marL="3657600" algn="l">
              <a:lnSpc>
                <a:spcPct val="100000"/>
              </a:lnSpc>
              <a:spcBef>
                <a:spcPts val="1000"/>
              </a:spcBef>
              <a:spcAft>
                <a:spcPts val="0"/>
              </a:spcAft>
              <a:buSzPts val="800"/>
              <a:buNone/>
              <a:defRPr sz="1000"/>
            </a:lvl8pPr>
            <a:lvl9pPr indent="-228600" lvl="8" marL="4114800" algn="l">
              <a:lnSpc>
                <a:spcPct val="100000"/>
              </a:lnSpc>
              <a:spcBef>
                <a:spcPts val="1000"/>
              </a:spcBef>
              <a:spcAft>
                <a:spcPts val="0"/>
              </a:spcAft>
              <a:buSzPts val="800"/>
              <a:buNone/>
              <a:defRPr sz="1000"/>
            </a:lvl9pPr>
          </a:lstStyle>
          <a:p/>
        </p:txBody>
      </p:sp>
      <p:sp>
        <p:nvSpPr>
          <p:cNvPr id="80" name="Google Shape;80;p2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2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83" name="Shape 83"/>
        <p:cNvGrpSpPr/>
        <p:nvPr/>
      </p:nvGrpSpPr>
      <p:grpSpPr>
        <a:xfrm>
          <a:off x="0" y="0"/>
          <a:ext cx="0" cy="0"/>
          <a:chOff x="0" y="0"/>
          <a:chExt cx="0" cy="0"/>
        </a:xfrm>
      </p:grpSpPr>
      <p:sp>
        <p:nvSpPr>
          <p:cNvPr id="84" name="Google Shape;84;p29"/>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accent1"/>
              </a:buClr>
              <a:buSzPts val="2400"/>
              <a:buFont typeface="Trebuchet MS"/>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9"/>
          <p:cNvSpPr/>
          <p:nvPr>
            <p:ph idx="2" type="pic"/>
          </p:nvPr>
        </p:nvSpPr>
        <p:spPr>
          <a:xfrm>
            <a:off x="677334" y="609600"/>
            <a:ext cx="8596668" cy="3845718"/>
          </a:xfrm>
          <a:prstGeom prst="rect">
            <a:avLst/>
          </a:prstGeom>
          <a:noFill/>
          <a:ln>
            <a:noFill/>
          </a:ln>
        </p:spPr>
      </p:sp>
      <p:sp>
        <p:nvSpPr>
          <p:cNvPr id="86" name="Google Shape;86;p29"/>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960"/>
              <a:buNone/>
              <a:defRPr sz="12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87" name="Google Shape;87;p2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2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20"/>
          <p:cNvGrpSpPr/>
          <p:nvPr/>
        </p:nvGrpSpPr>
        <p:grpSpPr>
          <a:xfrm>
            <a:off x="0" y="-8467"/>
            <a:ext cx="12192000" cy="6866467"/>
            <a:chOff x="0" y="-8467"/>
            <a:chExt cx="12192000" cy="6866467"/>
          </a:xfrm>
        </p:grpSpPr>
        <p:cxnSp>
          <p:nvCxnSpPr>
            <p:cNvPr id="7" name="Google Shape;7;p20"/>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8" name="Google Shape;8;p20"/>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9" name="Google Shape;9;p20"/>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019"/>
              </a:schemeClr>
            </a:solidFill>
            <a:ln>
              <a:noFill/>
            </a:ln>
          </p:spPr>
        </p:sp>
        <p:sp>
          <p:nvSpPr>
            <p:cNvPr id="10" name="Google Shape;10;p20"/>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20"/>
            <p:cNvSpPr/>
            <p:nvPr/>
          </p:nvSpPr>
          <p:spPr>
            <a:xfrm>
              <a:off x="8932333" y="3048000"/>
              <a:ext cx="3259667" cy="3810000"/>
            </a:xfrm>
            <a:prstGeom prst="triangle">
              <a:avLst>
                <a:gd fmla="val 100000" name="adj"/>
              </a:avLst>
            </a:prstGeom>
            <a:solidFill>
              <a:schemeClr val="accent2">
                <a:alpha val="7098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0"/>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019"/>
              </a:srgbClr>
            </a:solidFill>
            <a:ln>
              <a:noFill/>
            </a:ln>
          </p:spPr>
        </p:sp>
        <p:sp>
          <p:nvSpPr>
            <p:cNvPr id="13" name="Google Shape;13;p20"/>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019"/>
              </a:srgbClr>
            </a:solidFill>
            <a:ln>
              <a:noFill/>
            </a:ln>
          </p:spPr>
        </p:sp>
        <p:sp>
          <p:nvSpPr>
            <p:cNvPr id="14" name="Google Shape;14;p20"/>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3921"/>
              </a:schemeClr>
            </a:solidFill>
            <a:ln>
              <a:noFill/>
            </a:ln>
          </p:spPr>
        </p:sp>
        <p:sp>
          <p:nvSpPr>
            <p:cNvPr id="15" name="Google Shape;15;p20"/>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20"/>
            <p:cNvSpPr/>
            <p:nvPr/>
          </p:nvSpPr>
          <p:spPr>
            <a:xfrm>
              <a:off x="0" y="4013200"/>
              <a:ext cx="448733" cy="2844800"/>
            </a:xfrm>
            <a:prstGeom prst="triangle">
              <a:avLst>
                <a:gd fmla="val 0" name="adj"/>
              </a:avLst>
            </a:prstGeom>
            <a:solidFill>
              <a:schemeClr val="accent1">
                <a:alpha val="83921"/>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 name="Google Shape;17;p20"/>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lnSpc>
                <a:spcPct val="100000"/>
              </a:lnSpc>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8" name="Google Shape;18;p20"/>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lnSpc>
                <a:spcPct val="100000"/>
              </a:lnSpc>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lnSpc>
                <a:spcPct val="100000"/>
              </a:lnSpc>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lnSpc>
                <a:spcPct val="100000"/>
              </a:lnSpc>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9" name="Google Shape;19;p2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0" name="Google Shape;20;p2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1" name="Google Shape;21;p2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png"/><Relationship Id="rId4" Type="http://schemas.openxmlformats.org/officeDocument/2006/relationships/hyperlink" Target="http://www.arzcorrientes.com.ar" TargetMode="External"/><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11"/>
          <p:cNvPicPr preferRelativeResize="0"/>
          <p:nvPr/>
        </p:nvPicPr>
        <p:blipFill rotWithShape="1">
          <a:blip r:embed="rId3">
            <a:alphaModFix/>
          </a:blip>
          <a:srcRect b="0" l="0" r="0" t="0"/>
          <a:stretch/>
        </p:blipFill>
        <p:spPr>
          <a:xfrm>
            <a:off x="391886" y="225069"/>
            <a:ext cx="8739051" cy="60647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226870c4463_0_25"/>
          <p:cNvSpPr txBox="1"/>
          <p:nvPr>
            <p:ph type="ctrTitle"/>
          </p:nvPr>
        </p:nvSpPr>
        <p:spPr>
          <a:xfrm>
            <a:off x="1352139" y="1160684"/>
            <a:ext cx="7767000" cy="16464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accent1"/>
              </a:buClr>
              <a:buSzPts val="6600"/>
              <a:buFont typeface="Trebuchet MS"/>
              <a:buNone/>
            </a:pPr>
            <a:r>
              <a:rPr lang="es-ES" sz="5000"/>
              <a:t>POR UNA IGLESIA SINODAL</a:t>
            </a:r>
            <a:endParaRPr sz="4400"/>
          </a:p>
        </p:txBody>
      </p:sp>
      <p:sp>
        <p:nvSpPr>
          <p:cNvPr id="216" name="Google Shape;216;g226870c4463_0_25"/>
          <p:cNvSpPr txBox="1"/>
          <p:nvPr>
            <p:ph idx="1" type="subTitle"/>
          </p:nvPr>
        </p:nvSpPr>
        <p:spPr>
          <a:xfrm>
            <a:off x="747128" y="2735611"/>
            <a:ext cx="7767000" cy="1096800"/>
          </a:xfrm>
          <a:prstGeom prst="rect">
            <a:avLst/>
          </a:prstGeom>
          <a:noFill/>
          <a:ln>
            <a:noFill/>
          </a:ln>
        </p:spPr>
        <p:txBody>
          <a:bodyPr anchorCtr="0" anchor="t" bIns="45700" lIns="91425" spcFirstLastPara="1" rIns="91425" wrap="square" tIns="45700">
            <a:normAutofit/>
          </a:bodyPr>
          <a:lstStyle/>
          <a:p>
            <a:pPr indent="0" lvl="0" marL="0" rtl="0" algn="r">
              <a:lnSpc>
                <a:spcPct val="100000"/>
              </a:lnSpc>
              <a:spcBef>
                <a:spcPts val="0"/>
              </a:spcBef>
              <a:spcAft>
                <a:spcPts val="0"/>
              </a:spcAft>
              <a:buSzPts val="2240"/>
              <a:buNone/>
            </a:pPr>
            <a:r>
              <a:rPr b="1" lang="es-ES" sz="2800"/>
              <a:t>COMUNIÓN - PARTICIPACIÓN -  MISIÓN</a:t>
            </a:r>
            <a:endParaRPr b="1" sz="2800"/>
          </a:p>
        </p:txBody>
      </p:sp>
      <p:pic>
        <p:nvPicPr>
          <p:cNvPr id="217" name="Google Shape;217;g226870c4463_0_25"/>
          <p:cNvPicPr preferRelativeResize="0"/>
          <p:nvPr/>
        </p:nvPicPr>
        <p:blipFill rotWithShape="1">
          <a:blip r:embed="rId3">
            <a:alphaModFix/>
          </a:blip>
          <a:srcRect b="0" l="0" r="0" t="0"/>
          <a:stretch/>
        </p:blipFill>
        <p:spPr>
          <a:xfrm>
            <a:off x="2739826" y="3342950"/>
            <a:ext cx="4467600" cy="3097550"/>
          </a:xfrm>
          <a:prstGeom prst="rect">
            <a:avLst/>
          </a:prstGeom>
          <a:noFill/>
          <a:ln>
            <a:noFill/>
          </a:ln>
        </p:spPr>
      </p:pic>
      <p:sp>
        <p:nvSpPr>
          <p:cNvPr id="218" name="Google Shape;218;g226870c4463_0_25"/>
          <p:cNvSpPr txBox="1"/>
          <p:nvPr>
            <p:ph idx="1" type="subTitle"/>
          </p:nvPr>
        </p:nvSpPr>
        <p:spPr>
          <a:xfrm>
            <a:off x="1352153" y="366436"/>
            <a:ext cx="7767000" cy="1096800"/>
          </a:xfrm>
          <a:prstGeom prst="rect">
            <a:avLst/>
          </a:prstGeom>
          <a:noFill/>
          <a:ln>
            <a:noFill/>
          </a:ln>
        </p:spPr>
        <p:txBody>
          <a:bodyPr anchorCtr="0" anchor="t" bIns="45700" lIns="91425" spcFirstLastPara="1" rIns="91425" wrap="square" tIns="45700">
            <a:normAutofit/>
          </a:bodyPr>
          <a:lstStyle/>
          <a:p>
            <a:pPr indent="0" lvl="0" marL="0" rtl="0" algn="r">
              <a:lnSpc>
                <a:spcPct val="100000"/>
              </a:lnSpc>
              <a:spcBef>
                <a:spcPts val="0"/>
              </a:spcBef>
              <a:spcAft>
                <a:spcPts val="0"/>
              </a:spcAft>
              <a:buSzPts val="2240"/>
              <a:buNone/>
            </a:pPr>
            <a:r>
              <a:rPr b="1" lang="es-ES" sz="2800">
                <a:solidFill>
                  <a:schemeClr val="accent2"/>
                </a:solidFill>
              </a:rPr>
              <a:t>Sínodo de los Obispos </a:t>
            </a:r>
            <a:endParaRPr b="1" sz="2800">
              <a:solidFill>
                <a:schemeClr val="accent2"/>
              </a:solidFill>
            </a:endParaRPr>
          </a:p>
          <a:p>
            <a:pPr indent="0" lvl="0" marL="0" rtl="0" algn="r">
              <a:lnSpc>
                <a:spcPct val="100000"/>
              </a:lnSpc>
              <a:spcBef>
                <a:spcPts val="0"/>
              </a:spcBef>
              <a:spcAft>
                <a:spcPts val="0"/>
              </a:spcAft>
              <a:buSzPts val="2240"/>
              <a:buNone/>
            </a:pPr>
            <a:r>
              <a:rPr b="1" lang="es-ES" sz="2800">
                <a:solidFill>
                  <a:schemeClr val="accent2"/>
                </a:solidFill>
              </a:rPr>
              <a:t>2021-2024</a:t>
            </a:r>
            <a:endParaRPr b="1" sz="2800">
              <a:solidFill>
                <a:schemeClr val="accent2"/>
              </a:solidFill>
            </a:endParaRPr>
          </a:p>
        </p:txBody>
      </p:sp>
      <p:sp>
        <p:nvSpPr>
          <p:cNvPr id="219" name="Google Shape;219;g226870c4463_0_25"/>
          <p:cNvSpPr txBox="1"/>
          <p:nvPr>
            <p:ph idx="4294967295" type="title"/>
          </p:nvPr>
        </p:nvSpPr>
        <p:spPr>
          <a:xfrm>
            <a:off x="6241075" y="3272538"/>
            <a:ext cx="4247700" cy="8172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C00000"/>
              </a:buClr>
              <a:buSzPts val="3600"/>
              <a:buFont typeface="Trebuchet MS"/>
              <a:buNone/>
            </a:pPr>
            <a:r>
              <a:rPr b="1" lang="es-ES">
                <a:solidFill>
                  <a:srgbClr val="C00000"/>
                </a:solidFill>
              </a:rPr>
              <a:t>Etapa de Escucha</a:t>
            </a:r>
            <a:endParaRPr b="1">
              <a:solidFill>
                <a:srgbClr val="C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226870c4463_0_33"/>
          <p:cNvSpPr txBox="1"/>
          <p:nvPr>
            <p:ph type="title"/>
          </p:nvPr>
        </p:nvSpPr>
        <p:spPr>
          <a:xfrm>
            <a:off x="324350" y="313426"/>
            <a:ext cx="8596800" cy="1623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C00000"/>
              </a:buClr>
              <a:buSzPts val="3600"/>
              <a:buFont typeface="Trebuchet MS"/>
              <a:buNone/>
            </a:pPr>
            <a:r>
              <a:rPr b="1" lang="es-ES">
                <a:solidFill>
                  <a:srgbClr val="C00000"/>
                </a:solidFill>
              </a:rPr>
              <a:t>Sínodo - Por una Iglesia Sinodal</a:t>
            </a:r>
            <a:br>
              <a:rPr b="1" lang="es-ES">
                <a:solidFill>
                  <a:srgbClr val="C00000"/>
                </a:solidFill>
              </a:rPr>
            </a:br>
            <a:r>
              <a:rPr b="1" lang="es-ES" sz="3100">
                <a:solidFill>
                  <a:srgbClr val="C00000"/>
                </a:solidFill>
              </a:rPr>
              <a:t>Síntesis de la Escucha Arquidiocesana</a:t>
            </a:r>
            <a:endParaRPr b="1" sz="3100">
              <a:solidFill>
                <a:srgbClr val="C00000"/>
              </a:solidFill>
            </a:endParaRPr>
          </a:p>
        </p:txBody>
      </p:sp>
      <p:sp>
        <p:nvSpPr>
          <p:cNvPr id="225" name="Google Shape;225;g226870c4463_0_33"/>
          <p:cNvSpPr txBox="1"/>
          <p:nvPr>
            <p:ph idx="1" type="body"/>
          </p:nvPr>
        </p:nvSpPr>
        <p:spPr>
          <a:xfrm>
            <a:off x="324350" y="1466700"/>
            <a:ext cx="9290100" cy="4697400"/>
          </a:xfrm>
          <a:prstGeom prst="rect">
            <a:avLst/>
          </a:prstGeom>
          <a:noFill/>
          <a:ln>
            <a:noFill/>
          </a:ln>
        </p:spPr>
        <p:txBody>
          <a:bodyPr anchorCtr="0" anchor="t" bIns="45700" lIns="91425" spcFirstLastPara="1" rIns="91425" wrap="square" tIns="45700">
            <a:noAutofit/>
          </a:bodyPr>
          <a:lstStyle/>
          <a:p>
            <a:pPr indent="-342900" lvl="0" marL="342900" rtl="0" algn="just">
              <a:lnSpc>
                <a:spcPct val="107916"/>
              </a:lnSpc>
              <a:spcBef>
                <a:spcPts val="600"/>
              </a:spcBef>
              <a:spcAft>
                <a:spcPts val="0"/>
              </a:spcAft>
              <a:buClr>
                <a:schemeClr val="dk1"/>
              </a:buClr>
              <a:buSzPts val="1700"/>
              <a:buChar char="►"/>
            </a:pPr>
            <a:r>
              <a:rPr lang="es-ES" sz="1700">
                <a:solidFill>
                  <a:schemeClr val="dk1"/>
                </a:solidFill>
                <a:latin typeface="Arial"/>
                <a:ea typeface="Arial"/>
                <a:cs typeface="Arial"/>
                <a:sym typeface="Arial"/>
              </a:rPr>
              <a:t>Nos dimos cuenta de la </a:t>
            </a:r>
            <a:r>
              <a:rPr b="1" lang="es-ES" sz="1700">
                <a:solidFill>
                  <a:schemeClr val="dk1"/>
                </a:solidFill>
                <a:highlight>
                  <a:srgbClr val="00FFFF"/>
                </a:highlight>
                <a:latin typeface="Arial"/>
                <a:ea typeface="Arial"/>
                <a:cs typeface="Arial"/>
                <a:sym typeface="Arial"/>
              </a:rPr>
              <a:t>necesidad de hacer el ejercicio de la </a:t>
            </a:r>
            <a:endParaRPr b="1" sz="1700">
              <a:solidFill>
                <a:schemeClr val="dk1"/>
              </a:solidFill>
              <a:highlight>
                <a:srgbClr val="00FFFF"/>
              </a:highlight>
              <a:latin typeface="Arial"/>
              <a:ea typeface="Arial"/>
              <a:cs typeface="Arial"/>
              <a:sym typeface="Arial"/>
            </a:endParaRPr>
          </a:p>
          <a:p>
            <a:pPr indent="0" lvl="0" marL="342900" rtl="0" algn="just">
              <a:lnSpc>
                <a:spcPct val="107916"/>
              </a:lnSpc>
              <a:spcBef>
                <a:spcPts val="600"/>
              </a:spcBef>
              <a:spcAft>
                <a:spcPts val="0"/>
              </a:spcAft>
              <a:buSzPts val="1440"/>
              <a:buNone/>
            </a:pPr>
            <a:r>
              <a:rPr b="1" lang="es-ES" sz="1700">
                <a:solidFill>
                  <a:schemeClr val="dk1"/>
                </a:solidFill>
                <a:highlight>
                  <a:srgbClr val="00FFFF"/>
                </a:highlight>
                <a:latin typeface="Arial"/>
                <a:ea typeface="Arial"/>
                <a:cs typeface="Arial"/>
                <a:sym typeface="Arial"/>
              </a:rPr>
              <a:t>“escucha”. Estamos acostumbrados a participar pasivamente en las distintas actividades dentro de la Iglesia. </a:t>
            </a:r>
            <a:r>
              <a:rPr lang="es-ES" sz="1700">
                <a:solidFill>
                  <a:schemeClr val="dk1"/>
                </a:solidFill>
                <a:latin typeface="Arial"/>
                <a:ea typeface="Arial"/>
                <a:cs typeface="Arial"/>
                <a:sym typeface="Arial"/>
              </a:rPr>
              <a:t>Escucharnos y escuchar la voz del Espíritu cuesta, para ello es necesario hacer un esfuerzo en el ejercicio de la escucha.</a:t>
            </a:r>
            <a:endParaRPr sz="1700">
              <a:solidFill>
                <a:schemeClr val="dk1"/>
              </a:solidFill>
              <a:latin typeface="Calibri"/>
              <a:ea typeface="Calibri"/>
              <a:cs typeface="Calibri"/>
              <a:sym typeface="Calibri"/>
            </a:endParaRPr>
          </a:p>
          <a:p>
            <a:pPr indent="-342900" lvl="0" marL="342900" rtl="0" algn="just">
              <a:lnSpc>
                <a:spcPct val="107916"/>
              </a:lnSpc>
              <a:spcBef>
                <a:spcPts val="600"/>
              </a:spcBef>
              <a:spcAft>
                <a:spcPts val="0"/>
              </a:spcAft>
              <a:buClr>
                <a:schemeClr val="dk1"/>
              </a:buClr>
              <a:buSzPts val="1700"/>
              <a:buChar char="►"/>
            </a:pPr>
            <a:r>
              <a:rPr b="1" lang="es-ES" sz="1700">
                <a:solidFill>
                  <a:schemeClr val="dk1"/>
                </a:solidFill>
                <a:highlight>
                  <a:srgbClr val="00FFFF"/>
                </a:highlight>
                <a:latin typeface="Arial"/>
                <a:ea typeface="Arial"/>
                <a:cs typeface="Arial"/>
                <a:sym typeface="Arial"/>
              </a:rPr>
              <a:t>Nos cuesta escuchar, dialogar y aceptar opiniones diferentes,</a:t>
            </a:r>
            <a:r>
              <a:rPr lang="es-ES" sz="1700">
                <a:solidFill>
                  <a:schemeClr val="dk1"/>
                </a:solidFill>
                <a:latin typeface="Arial"/>
                <a:ea typeface="Arial"/>
                <a:cs typeface="Arial"/>
                <a:sym typeface="Arial"/>
              </a:rPr>
              <a:t> lo cual no favorece la unidad, provoca disgregación y alejamiento de las personas. </a:t>
            </a:r>
            <a:r>
              <a:rPr b="1" lang="es-ES" sz="1700">
                <a:solidFill>
                  <a:schemeClr val="dk1"/>
                </a:solidFill>
                <a:highlight>
                  <a:srgbClr val="00FFFF"/>
                </a:highlight>
                <a:latin typeface="Arial"/>
                <a:ea typeface="Arial"/>
                <a:cs typeface="Arial"/>
                <a:sym typeface="Arial"/>
              </a:rPr>
              <a:t>Ante estas situaciones vemos que es necesario fomentar instancias de formación para aprender a escuchar. </a:t>
            </a:r>
            <a:endParaRPr b="1" sz="1700">
              <a:solidFill>
                <a:schemeClr val="dk1"/>
              </a:solidFill>
              <a:highlight>
                <a:srgbClr val="00FFFF"/>
              </a:highlight>
              <a:latin typeface="Calibri"/>
              <a:ea typeface="Calibri"/>
              <a:cs typeface="Calibri"/>
              <a:sym typeface="Calibri"/>
            </a:endParaRPr>
          </a:p>
          <a:p>
            <a:pPr indent="-342900" lvl="0" marL="342900" rtl="0" algn="just">
              <a:lnSpc>
                <a:spcPct val="107916"/>
              </a:lnSpc>
              <a:spcBef>
                <a:spcPts val="600"/>
              </a:spcBef>
              <a:spcAft>
                <a:spcPts val="0"/>
              </a:spcAft>
              <a:buClr>
                <a:schemeClr val="dk1"/>
              </a:buClr>
              <a:buSzPts val="1700"/>
              <a:buChar char="►"/>
            </a:pPr>
            <a:r>
              <a:rPr lang="es-ES" sz="1700">
                <a:solidFill>
                  <a:schemeClr val="dk1"/>
                </a:solidFill>
                <a:latin typeface="Arial"/>
                <a:ea typeface="Arial"/>
                <a:cs typeface="Arial"/>
                <a:sym typeface="Arial"/>
              </a:rPr>
              <a:t>Se reconoce la </a:t>
            </a:r>
            <a:r>
              <a:rPr b="1" lang="es-ES" sz="1700">
                <a:solidFill>
                  <a:schemeClr val="dk1"/>
                </a:solidFill>
                <a:highlight>
                  <a:srgbClr val="00FFFF"/>
                </a:highlight>
                <a:latin typeface="Arial"/>
                <a:ea typeface="Arial"/>
                <a:cs typeface="Arial"/>
                <a:sym typeface="Arial"/>
              </a:rPr>
              <a:t>dificultad de escuchar especialmente a los jóvenes</a:t>
            </a:r>
            <a:r>
              <a:rPr lang="es-ES" sz="1700">
                <a:solidFill>
                  <a:schemeClr val="dk1"/>
                </a:solidFill>
                <a:latin typeface="Arial"/>
                <a:ea typeface="Arial"/>
                <a:cs typeface="Arial"/>
                <a:sym typeface="Arial"/>
              </a:rPr>
              <a:t>, y esa limitación impide el acercamiento de los adultos hacia ellos y de ellos hacia los adultos. </a:t>
            </a:r>
            <a:r>
              <a:rPr b="1" lang="es-ES" sz="1700">
                <a:solidFill>
                  <a:schemeClr val="dk1"/>
                </a:solidFill>
                <a:highlight>
                  <a:srgbClr val="00FFFF"/>
                </a:highlight>
                <a:latin typeface="Arial"/>
                <a:ea typeface="Arial"/>
                <a:cs typeface="Arial"/>
                <a:sym typeface="Arial"/>
              </a:rPr>
              <a:t>Necesitamos herramientas y creatividad para acercarnos unos a otros y aprender a acompañarnos. </a:t>
            </a:r>
            <a:endParaRPr b="1" sz="1700">
              <a:solidFill>
                <a:schemeClr val="dk1"/>
              </a:solidFill>
              <a:highlight>
                <a:srgbClr val="00FFFF"/>
              </a:highlight>
              <a:latin typeface="Calibri"/>
              <a:ea typeface="Calibri"/>
              <a:cs typeface="Calibri"/>
              <a:sym typeface="Calibri"/>
            </a:endParaRPr>
          </a:p>
          <a:p>
            <a:pPr indent="-342900" lvl="0" marL="342900" rtl="0" algn="just">
              <a:lnSpc>
                <a:spcPct val="107916"/>
              </a:lnSpc>
              <a:spcBef>
                <a:spcPts val="600"/>
              </a:spcBef>
              <a:spcAft>
                <a:spcPts val="0"/>
              </a:spcAft>
              <a:buClr>
                <a:schemeClr val="dk1"/>
              </a:buClr>
              <a:buSzPts val="1700"/>
              <a:buChar char="►"/>
            </a:pPr>
            <a:r>
              <a:rPr lang="es-ES" sz="1700">
                <a:solidFill>
                  <a:schemeClr val="dk1"/>
                </a:solidFill>
                <a:latin typeface="Arial"/>
                <a:ea typeface="Arial"/>
                <a:cs typeface="Arial"/>
                <a:sym typeface="Arial"/>
              </a:rPr>
              <a:t>Reconocemos una </a:t>
            </a:r>
            <a:r>
              <a:rPr b="1" lang="es-ES" sz="1700">
                <a:solidFill>
                  <a:schemeClr val="dk1"/>
                </a:solidFill>
                <a:highlight>
                  <a:srgbClr val="00FFFF"/>
                </a:highlight>
                <a:latin typeface="Arial"/>
                <a:ea typeface="Arial"/>
                <a:cs typeface="Arial"/>
                <a:sym typeface="Arial"/>
              </a:rPr>
              <a:t>falta de hermandad, de humildad, de solidaridad, de empatía y de cordialidad, que ponen de manifiesto la autosuficiencia, el egoísmo, los celos, el sentimiento de creernos superiores y que no necesitamos del otro.</a:t>
            </a:r>
            <a:endParaRPr b="1" sz="1700">
              <a:solidFill>
                <a:schemeClr val="dk1"/>
              </a:solidFill>
              <a:highlight>
                <a:srgbClr val="00FFFF"/>
              </a:highlight>
              <a:latin typeface="Calibri"/>
              <a:ea typeface="Calibri"/>
              <a:cs typeface="Calibri"/>
              <a:sym typeface="Calibri"/>
            </a:endParaRPr>
          </a:p>
          <a:p>
            <a:pPr indent="-342900" lvl="0" marL="342900" rtl="0" algn="just">
              <a:lnSpc>
                <a:spcPct val="107916"/>
              </a:lnSpc>
              <a:spcBef>
                <a:spcPts val="600"/>
              </a:spcBef>
              <a:spcAft>
                <a:spcPts val="600"/>
              </a:spcAft>
              <a:buClr>
                <a:schemeClr val="dk1"/>
              </a:buClr>
              <a:buSzPts val="1700"/>
              <a:buChar char="►"/>
            </a:pPr>
            <a:r>
              <a:rPr lang="es-ES" sz="1700">
                <a:solidFill>
                  <a:schemeClr val="dk1"/>
                </a:solidFill>
                <a:latin typeface="Arial"/>
                <a:ea typeface="Arial"/>
                <a:cs typeface="Arial"/>
                <a:sym typeface="Arial"/>
              </a:rPr>
              <a:t>También se advierte la </a:t>
            </a:r>
            <a:r>
              <a:rPr b="1" lang="es-ES" sz="1700">
                <a:solidFill>
                  <a:schemeClr val="dk1"/>
                </a:solidFill>
                <a:highlight>
                  <a:srgbClr val="00FFFF"/>
                </a:highlight>
                <a:latin typeface="Arial"/>
                <a:ea typeface="Arial"/>
                <a:cs typeface="Arial"/>
                <a:sym typeface="Arial"/>
              </a:rPr>
              <a:t>falta de tiempo del sacerdote para la escucha, al igual que para una toma de decisiones que surja de la escucha</a:t>
            </a:r>
            <a:r>
              <a:rPr lang="es-ES" sz="1700">
                <a:solidFill>
                  <a:schemeClr val="dk1"/>
                </a:solidFill>
                <a:latin typeface="Arial"/>
                <a:ea typeface="Arial"/>
                <a:cs typeface="Arial"/>
                <a:sym typeface="Arial"/>
              </a:rPr>
              <a:t>, lo cual hace que aún persista un clericalismo muy marcado. </a:t>
            </a:r>
            <a:endParaRPr b="1" sz="2300">
              <a:highlight>
                <a:srgbClr val="00FFFF"/>
              </a:highlight>
            </a:endParaRPr>
          </a:p>
        </p:txBody>
      </p:sp>
      <p:pic>
        <p:nvPicPr>
          <p:cNvPr id="226" name="Google Shape;226;g226870c4463_0_33"/>
          <p:cNvPicPr preferRelativeResize="0"/>
          <p:nvPr/>
        </p:nvPicPr>
        <p:blipFill rotWithShape="1">
          <a:blip r:embed="rId3">
            <a:alphaModFix/>
          </a:blip>
          <a:srcRect b="0" l="0" r="0" t="0"/>
          <a:stretch/>
        </p:blipFill>
        <p:spPr>
          <a:xfrm>
            <a:off x="7181675" y="85650"/>
            <a:ext cx="2500957" cy="1734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226870c4463_0_39"/>
          <p:cNvSpPr txBox="1"/>
          <p:nvPr>
            <p:ph type="title"/>
          </p:nvPr>
        </p:nvSpPr>
        <p:spPr>
          <a:xfrm>
            <a:off x="324350" y="313426"/>
            <a:ext cx="8596800" cy="1623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C00000"/>
              </a:buClr>
              <a:buSzPts val="3600"/>
              <a:buFont typeface="Trebuchet MS"/>
              <a:buNone/>
            </a:pPr>
            <a:r>
              <a:rPr b="1" lang="es-ES">
                <a:solidFill>
                  <a:srgbClr val="C00000"/>
                </a:solidFill>
              </a:rPr>
              <a:t>Sínodo - Por una Iglesia Sinodal</a:t>
            </a:r>
            <a:br>
              <a:rPr b="1" lang="es-ES">
                <a:solidFill>
                  <a:srgbClr val="C00000"/>
                </a:solidFill>
              </a:rPr>
            </a:br>
            <a:r>
              <a:rPr b="1" lang="es-ES" sz="3100">
                <a:solidFill>
                  <a:srgbClr val="C00000"/>
                </a:solidFill>
              </a:rPr>
              <a:t>Síntesis de la Escucha Arquidiocesana</a:t>
            </a:r>
            <a:endParaRPr b="1" sz="3100">
              <a:solidFill>
                <a:srgbClr val="C00000"/>
              </a:solidFill>
            </a:endParaRPr>
          </a:p>
        </p:txBody>
      </p:sp>
      <p:sp>
        <p:nvSpPr>
          <p:cNvPr id="232" name="Google Shape;232;g226870c4463_0_39"/>
          <p:cNvSpPr txBox="1"/>
          <p:nvPr>
            <p:ph idx="1" type="body"/>
          </p:nvPr>
        </p:nvSpPr>
        <p:spPr>
          <a:xfrm>
            <a:off x="324350" y="1466700"/>
            <a:ext cx="9626400" cy="4697400"/>
          </a:xfrm>
          <a:prstGeom prst="rect">
            <a:avLst/>
          </a:prstGeom>
          <a:noFill/>
          <a:ln>
            <a:noFill/>
          </a:ln>
        </p:spPr>
        <p:txBody>
          <a:bodyPr anchorCtr="0" anchor="t" bIns="45700" lIns="91425" spcFirstLastPara="1" rIns="91425" wrap="square" tIns="45700">
            <a:noAutofit/>
          </a:bodyPr>
          <a:lstStyle/>
          <a:p>
            <a:pPr indent="-342900" lvl="0" marL="342900" rtl="0" algn="just">
              <a:lnSpc>
                <a:spcPct val="107916"/>
              </a:lnSpc>
              <a:spcBef>
                <a:spcPts val="600"/>
              </a:spcBef>
              <a:spcAft>
                <a:spcPts val="0"/>
              </a:spcAft>
              <a:buClr>
                <a:schemeClr val="dk1"/>
              </a:buClr>
              <a:buSzPts val="1600"/>
              <a:buChar char="►"/>
            </a:pPr>
            <a:r>
              <a:rPr lang="es-ES" sz="1600">
                <a:solidFill>
                  <a:schemeClr val="dk1"/>
                </a:solidFill>
                <a:latin typeface="Arial"/>
                <a:ea typeface="Arial"/>
                <a:cs typeface="Arial"/>
                <a:sym typeface="Arial"/>
              </a:rPr>
              <a:t>Debemos</a:t>
            </a:r>
            <a:r>
              <a:rPr b="1" lang="es-ES" sz="1600">
                <a:solidFill>
                  <a:schemeClr val="dk1"/>
                </a:solidFill>
                <a:highlight>
                  <a:srgbClr val="00FFFF"/>
                </a:highlight>
                <a:latin typeface="Arial"/>
                <a:ea typeface="Arial"/>
                <a:cs typeface="Arial"/>
                <a:sym typeface="Arial"/>
              </a:rPr>
              <a:t> ser creativos para propiciar espacios de diálogo no solo con los que ya forman parte activa de la vida de la comunidad, sino también con aquellos que están fuera, que no tienen experiencias de grupo ni de comunidad.</a:t>
            </a:r>
            <a:endParaRPr b="1" sz="1600">
              <a:solidFill>
                <a:schemeClr val="dk1"/>
              </a:solidFill>
              <a:highlight>
                <a:srgbClr val="00FFFF"/>
              </a:highlight>
              <a:latin typeface="Calibri"/>
              <a:ea typeface="Calibri"/>
              <a:cs typeface="Calibri"/>
              <a:sym typeface="Calibri"/>
            </a:endParaRPr>
          </a:p>
          <a:p>
            <a:pPr indent="-342900" lvl="0" marL="342900" rtl="0" algn="just">
              <a:lnSpc>
                <a:spcPct val="107916"/>
              </a:lnSpc>
              <a:spcBef>
                <a:spcPts val="600"/>
              </a:spcBef>
              <a:spcAft>
                <a:spcPts val="0"/>
              </a:spcAft>
              <a:buClr>
                <a:schemeClr val="dk1"/>
              </a:buClr>
              <a:buSzPts val="1600"/>
              <a:buChar char="►"/>
            </a:pPr>
            <a:r>
              <a:rPr lang="es-ES" sz="1600">
                <a:solidFill>
                  <a:schemeClr val="dk1"/>
                </a:solidFill>
                <a:latin typeface="Arial"/>
                <a:ea typeface="Arial"/>
                <a:cs typeface="Arial"/>
                <a:sym typeface="Arial"/>
              </a:rPr>
              <a:t>Entre las dificultades y obstáculos que existen para "caminar juntos", se menciona particularmente la </a:t>
            </a:r>
            <a:r>
              <a:rPr b="1" lang="es-ES" sz="1600">
                <a:solidFill>
                  <a:schemeClr val="dk1"/>
                </a:solidFill>
                <a:highlight>
                  <a:srgbClr val="00FFFF"/>
                </a:highlight>
                <a:latin typeface="Arial"/>
                <a:ea typeface="Arial"/>
                <a:cs typeface="Arial"/>
                <a:sym typeface="Arial"/>
              </a:rPr>
              <a:t>falta de coherencia entre fe y vida de muchos servidores de la comunidad. El trato que reciben las personas que se acercan a nuestra Iglesia de parte de los referentes que los atienden, </a:t>
            </a:r>
            <a:r>
              <a:rPr lang="es-ES" sz="1600">
                <a:solidFill>
                  <a:schemeClr val="dk1"/>
                </a:solidFill>
                <a:latin typeface="Arial"/>
                <a:ea typeface="Arial"/>
                <a:cs typeface="Arial"/>
                <a:sym typeface="Arial"/>
              </a:rPr>
              <a:t>adolece de falta de escucha y eso lleva a no responder a las necesidades reales de los que se acercan. </a:t>
            </a:r>
            <a:endParaRPr sz="1600">
              <a:solidFill>
                <a:schemeClr val="dk1"/>
              </a:solidFill>
              <a:latin typeface="Calibri"/>
              <a:ea typeface="Calibri"/>
              <a:cs typeface="Calibri"/>
              <a:sym typeface="Calibri"/>
            </a:endParaRPr>
          </a:p>
          <a:p>
            <a:pPr indent="-342900" lvl="0" marL="342900" rtl="0" algn="just">
              <a:lnSpc>
                <a:spcPct val="107916"/>
              </a:lnSpc>
              <a:spcBef>
                <a:spcPts val="600"/>
              </a:spcBef>
              <a:spcAft>
                <a:spcPts val="0"/>
              </a:spcAft>
              <a:buClr>
                <a:schemeClr val="dk1"/>
              </a:buClr>
              <a:buSzPts val="1600"/>
              <a:buChar char="►"/>
            </a:pPr>
            <a:r>
              <a:rPr lang="es-ES" sz="1600">
                <a:solidFill>
                  <a:schemeClr val="dk1"/>
                </a:solidFill>
                <a:latin typeface="Arial"/>
                <a:ea typeface="Arial"/>
                <a:cs typeface="Arial"/>
                <a:sym typeface="Arial"/>
              </a:rPr>
              <a:t>Sin embargo, </a:t>
            </a:r>
            <a:r>
              <a:rPr b="1" lang="es-ES" sz="1600">
                <a:solidFill>
                  <a:schemeClr val="dk1"/>
                </a:solidFill>
                <a:highlight>
                  <a:srgbClr val="00FFFF"/>
                </a:highlight>
                <a:latin typeface="Arial"/>
                <a:ea typeface="Arial"/>
                <a:cs typeface="Arial"/>
                <a:sym typeface="Arial"/>
              </a:rPr>
              <a:t>constatamos con alegría que no son pocos los que tienen conciencia de que la fe se vive en comunidad. </a:t>
            </a:r>
            <a:endParaRPr b="1" sz="1600">
              <a:solidFill>
                <a:schemeClr val="dk1"/>
              </a:solidFill>
              <a:highlight>
                <a:srgbClr val="00FFFF"/>
              </a:highlight>
              <a:latin typeface="Calibri"/>
              <a:ea typeface="Calibri"/>
              <a:cs typeface="Calibri"/>
              <a:sym typeface="Calibri"/>
            </a:endParaRPr>
          </a:p>
          <a:p>
            <a:pPr indent="-342900" lvl="0" marL="342900" rtl="0" algn="just">
              <a:lnSpc>
                <a:spcPct val="107916"/>
              </a:lnSpc>
              <a:spcBef>
                <a:spcPts val="600"/>
              </a:spcBef>
              <a:spcAft>
                <a:spcPts val="0"/>
              </a:spcAft>
              <a:buClr>
                <a:schemeClr val="dk1"/>
              </a:buClr>
              <a:buSzPts val="1600"/>
              <a:buChar char="►"/>
            </a:pPr>
            <a:r>
              <a:rPr lang="es-ES" sz="1600">
                <a:solidFill>
                  <a:schemeClr val="dk1"/>
                </a:solidFill>
                <a:latin typeface="Arial"/>
                <a:ea typeface="Arial"/>
                <a:cs typeface="Arial"/>
                <a:sym typeface="Arial"/>
              </a:rPr>
              <a:t>Se ha destacado reiteradamente la</a:t>
            </a:r>
            <a:r>
              <a:rPr b="1" lang="es-ES" sz="1600">
                <a:solidFill>
                  <a:schemeClr val="dk1"/>
                </a:solidFill>
                <a:highlight>
                  <a:srgbClr val="00FFFF"/>
                </a:highlight>
                <a:latin typeface="Arial"/>
                <a:ea typeface="Arial"/>
                <a:cs typeface="Arial"/>
                <a:sym typeface="Arial"/>
              </a:rPr>
              <a:t> necesidad de incluir a los jóvenes activamente en la vida de las comunidades, aún en los espacios de consulta y toma de decisiones.</a:t>
            </a:r>
            <a:endParaRPr b="1" sz="1600">
              <a:solidFill>
                <a:schemeClr val="dk1"/>
              </a:solidFill>
              <a:highlight>
                <a:srgbClr val="00FFFF"/>
              </a:highlight>
              <a:latin typeface="Calibri"/>
              <a:ea typeface="Calibri"/>
              <a:cs typeface="Calibri"/>
              <a:sym typeface="Calibri"/>
            </a:endParaRPr>
          </a:p>
          <a:p>
            <a:pPr indent="-342900" lvl="0" marL="342900" rtl="0" algn="just">
              <a:lnSpc>
                <a:spcPct val="107916"/>
              </a:lnSpc>
              <a:spcBef>
                <a:spcPts val="600"/>
              </a:spcBef>
              <a:spcAft>
                <a:spcPts val="0"/>
              </a:spcAft>
              <a:buClr>
                <a:schemeClr val="dk1"/>
              </a:buClr>
              <a:buSzPts val="1600"/>
              <a:buChar char="►"/>
            </a:pPr>
            <a:r>
              <a:rPr lang="es-ES" sz="1600">
                <a:solidFill>
                  <a:schemeClr val="dk1"/>
                </a:solidFill>
                <a:latin typeface="Arial"/>
                <a:ea typeface="Arial"/>
                <a:cs typeface="Arial"/>
                <a:sym typeface="Arial"/>
              </a:rPr>
              <a:t>Se percibe que </a:t>
            </a:r>
            <a:r>
              <a:rPr b="1" lang="es-ES" sz="1600">
                <a:solidFill>
                  <a:schemeClr val="dk1"/>
                </a:solidFill>
                <a:highlight>
                  <a:srgbClr val="00FFFF"/>
                </a:highlight>
                <a:latin typeface="Arial"/>
                <a:ea typeface="Arial"/>
                <a:cs typeface="Arial"/>
                <a:sym typeface="Arial"/>
              </a:rPr>
              <a:t>hay conocimiento de lo que hay que hacer, pero en la realidad no se llega a concretar aquello que ya sabemos.</a:t>
            </a:r>
            <a:endParaRPr b="1" sz="1600">
              <a:solidFill>
                <a:schemeClr val="dk1"/>
              </a:solidFill>
              <a:highlight>
                <a:srgbClr val="00FFFF"/>
              </a:highlight>
              <a:latin typeface="Calibri"/>
              <a:ea typeface="Calibri"/>
              <a:cs typeface="Calibri"/>
              <a:sym typeface="Calibri"/>
            </a:endParaRPr>
          </a:p>
          <a:p>
            <a:pPr indent="-342900" lvl="0" marL="342900" rtl="0" algn="just">
              <a:lnSpc>
                <a:spcPct val="107916"/>
              </a:lnSpc>
              <a:spcBef>
                <a:spcPts val="600"/>
              </a:spcBef>
              <a:spcAft>
                <a:spcPts val="0"/>
              </a:spcAft>
              <a:buClr>
                <a:schemeClr val="dk1"/>
              </a:buClr>
              <a:buSzPts val="1600"/>
              <a:buChar char="►"/>
            </a:pPr>
            <a:r>
              <a:rPr b="1" lang="es-ES" sz="1600">
                <a:solidFill>
                  <a:schemeClr val="dk1"/>
                </a:solidFill>
                <a:highlight>
                  <a:srgbClr val="00FFFF"/>
                </a:highlight>
                <a:latin typeface="Arial"/>
                <a:ea typeface="Arial"/>
                <a:cs typeface="Arial"/>
                <a:sym typeface="Arial"/>
              </a:rPr>
              <a:t>Se hace notar que el lenguaje en la Iglesia está todavía muy marcado por el juicio precipitado y la condena, y no por una escucha paciente y humilde, lo cual aleja a las personas.</a:t>
            </a:r>
            <a:endParaRPr b="1" sz="1600">
              <a:solidFill>
                <a:schemeClr val="dk1"/>
              </a:solidFill>
              <a:highlight>
                <a:srgbClr val="00FFFF"/>
              </a:highlight>
              <a:latin typeface="Calibri"/>
              <a:ea typeface="Calibri"/>
              <a:cs typeface="Calibri"/>
              <a:sym typeface="Calibri"/>
            </a:endParaRPr>
          </a:p>
          <a:p>
            <a:pPr indent="449580" lvl="0" marL="0" rtl="0" algn="ctr">
              <a:lnSpc>
                <a:spcPct val="107916"/>
              </a:lnSpc>
              <a:spcBef>
                <a:spcPts val="600"/>
              </a:spcBef>
              <a:spcAft>
                <a:spcPts val="0"/>
              </a:spcAft>
              <a:buSzPts val="1440"/>
              <a:buNone/>
            </a:pPr>
            <a:r>
              <a:rPr b="1" i="1" lang="es-ES" sz="1600">
                <a:solidFill>
                  <a:srgbClr val="0C343D"/>
                </a:solidFill>
                <a:latin typeface="Arial"/>
                <a:ea typeface="Arial"/>
                <a:cs typeface="Arial"/>
                <a:sym typeface="Arial"/>
              </a:rPr>
              <a:t>"Aprender a escuchar"</a:t>
            </a:r>
            <a:r>
              <a:rPr b="1" lang="es-ES" sz="1600">
                <a:solidFill>
                  <a:srgbClr val="0C343D"/>
                </a:solidFill>
                <a:latin typeface="Arial"/>
                <a:ea typeface="Arial"/>
                <a:cs typeface="Arial"/>
                <a:sym typeface="Arial"/>
              </a:rPr>
              <a:t> es un desafío muy grande, es mucho más que oír. </a:t>
            </a:r>
            <a:endParaRPr b="1" sz="1600">
              <a:solidFill>
                <a:srgbClr val="0C343D"/>
              </a:solidFill>
              <a:latin typeface="Arial"/>
              <a:ea typeface="Arial"/>
              <a:cs typeface="Arial"/>
              <a:sym typeface="Arial"/>
            </a:endParaRPr>
          </a:p>
          <a:p>
            <a:pPr indent="449580" lvl="0" marL="0" rtl="0" algn="ctr">
              <a:lnSpc>
                <a:spcPct val="107916"/>
              </a:lnSpc>
              <a:spcBef>
                <a:spcPts val="800"/>
              </a:spcBef>
              <a:spcAft>
                <a:spcPts val="800"/>
              </a:spcAft>
              <a:buSzPts val="1440"/>
              <a:buNone/>
            </a:pPr>
            <a:r>
              <a:rPr b="1" lang="es-ES" sz="1600">
                <a:solidFill>
                  <a:srgbClr val="0C343D"/>
                </a:solidFill>
                <a:latin typeface="Arial"/>
                <a:ea typeface="Arial"/>
                <a:cs typeface="Arial"/>
                <a:sym typeface="Arial"/>
              </a:rPr>
              <a:t> </a:t>
            </a:r>
            <a:r>
              <a:rPr b="1" i="1" lang="es-ES" sz="1600">
                <a:solidFill>
                  <a:srgbClr val="0C343D"/>
                </a:solidFill>
                <a:latin typeface="Arial"/>
                <a:ea typeface="Arial"/>
                <a:cs typeface="Arial"/>
                <a:sym typeface="Arial"/>
              </a:rPr>
              <a:t>“Y caminar juntos”</a:t>
            </a:r>
            <a:r>
              <a:rPr b="1" lang="es-ES" sz="1600">
                <a:solidFill>
                  <a:srgbClr val="0C343D"/>
                </a:solidFill>
                <a:latin typeface="Arial"/>
                <a:ea typeface="Arial"/>
                <a:cs typeface="Arial"/>
                <a:sym typeface="Arial"/>
              </a:rPr>
              <a:t> </a:t>
            </a:r>
            <a:endParaRPr b="1" sz="2100">
              <a:solidFill>
                <a:srgbClr val="0C343D"/>
              </a:solidFill>
              <a:latin typeface="Arial"/>
              <a:ea typeface="Arial"/>
              <a:cs typeface="Arial"/>
              <a:sym typeface="Arial"/>
            </a:endParaRPr>
          </a:p>
        </p:txBody>
      </p:sp>
      <p:pic>
        <p:nvPicPr>
          <p:cNvPr id="233" name="Google Shape;233;g226870c4463_0_39"/>
          <p:cNvPicPr preferRelativeResize="0"/>
          <p:nvPr/>
        </p:nvPicPr>
        <p:blipFill rotWithShape="1">
          <a:blip r:embed="rId3">
            <a:alphaModFix/>
          </a:blip>
          <a:srcRect b="0" l="0" r="0" t="0"/>
          <a:stretch/>
        </p:blipFill>
        <p:spPr>
          <a:xfrm>
            <a:off x="7181675" y="85650"/>
            <a:ext cx="2180850" cy="1512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5"/>
          <p:cNvSpPr txBox="1"/>
          <p:nvPr>
            <p:ph type="title"/>
          </p:nvPr>
        </p:nvSpPr>
        <p:spPr>
          <a:xfrm>
            <a:off x="426000" y="250125"/>
            <a:ext cx="9038100" cy="16404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00000"/>
              </a:lnSpc>
              <a:spcBef>
                <a:spcPts val="0"/>
              </a:spcBef>
              <a:spcAft>
                <a:spcPts val="0"/>
              </a:spcAft>
              <a:buClr>
                <a:schemeClr val="accent1"/>
              </a:buClr>
              <a:buSzPct val="100000"/>
              <a:buFont typeface="Trebuchet MS"/>
              <a:buNone/>
            </a:pPr>
            <a:r>
              <a:rPr lang="es-ES"/>
              <a:t>TEMÁTICA </a:t>
            </a:r>
            <a:endParaRPr/>
          </a:p>
          <a:p>
            <a:pPr indent="0" lvl="0" marL="0" rtl="0" algn="l">
              <a:lnSpc>
                <a:spcPct val="100000"/>
              </a:lnSpc>
              <a:spcBef>
                <a:spcPts val="0"/>
              </a:spcBef>
              <a:spcAft>
                <a:spcPts val="0"/>
              </a:spcAft>
              <a:buClr>
                <a:schemeClr val="accent1"/>
              </a:buClr>
              <a:buSzPct val="100000"/>
              <a:buFont typeface="Trebuchet MS"/>
              <a:buNone/>
            </a:pPr>
            <a:r>
              <a:rPr lang="es-ES"/>
              <a:t>2°ASAMBLEA : </a:t>
            </a:r>
            <a:endParaRPr/>
          </a:p>
          <a:p>
            <a:pPr indent="0" lvl="0" marL="0" rtl="0" algn="l">
              <a:lnSpc>
                <a:spcPct val="100000"/>
              </a:lnSpc>
              <a:spcBef>
                <a:spcPts val="0"/>
              </a:spcBef>
              <a:spcAft>
                <a:spcPts val="0"/>
              </a:spcAft>
              <a:buClr>
                <a:schemeClr val="accent1"/>
              </a:buClr>
              <a:buSzPct val="94186"/>
              <a:buFont typeface="Trebuchet MS"/>
              <a:buNone/>
            </a:pPr>
            <a:r>
              <a:rPr lang="es-ES" sz="3822">
                <a:solidFill>
                  <a:srgbClr val="C00000"/>
                </a:solidFill>
              </a:rPr>
              <a:t>ESCUCHAR - DISCERNIR - MISIONAR</a:t>
            </a:r>
            <a:endParaRPr sz="3822">
              <a:solidFill>
                <a:srgbClr val="C00000"/>
              </a:solidFill>
            </a:endParaRPr>
          </a:p>
        </p:txBody>
      </p:sp>
      <p:pic>
        <p:nvPicPr>
          <p:cNvPr id="239" name="Google Shape;239;p15"/>
          <p:cNvPicPr preferRelativeResize="0"/>
          <p:nvPr/>
        </p:nvPicPr>
        <p:blipFill rotWithShape="1">
          <a:blip r:embed="rId3">
            <a:alphaModFix/>
          </a:blip>
          <a:srcRect b="0" l="0" r="0" t="0"/>
          <a:stretch/>
        </p:blipFill>
        <p:spPr>
          <a:xfrm>
            <a:off x="6963150" y="203325"/>
            <a:ext cx="2500957" cy="1734000"/>
          </a:xfrm>
          <a:prstGeom prst="rect">
            <a:avLst/>
          </a:prstGeom>
          <a:noFill/>
          <a:ln>
            <a:noFill/>
          </a:ln>
        </p:spPr>
      </p:pic>
      <p:sp>
        <p:nvSpPr>
          <p:cNvPr id="240" name="Google Shape;240;p15"/>
          <p:cNvSpPr txBox="1"/>
          <p:nvPr>
            <p:ph idx="1" type="body"/>
          </p:nvPr>
        </p:nvSpPr>
        <p:spPr>
          <a:xfrm>
            <a:off x="646659" y="1739235"/>
            <a:ext cx="8596800" cy="4697400"/>
          </a:xfrm>
          <a:prstGeom prst="rect">
            <a:avLst/>
          </a:prstGeom>
          <a:noFill/>
          <a:ln>
            <a:noFill/>
          </a:ln>
        </p:spPr>
        <p:txBody>
          <a:bodyPr anchorCtr="0" anchor="t" bIns="45700" lIns="91425" spcFirstLastPara="1" rIns="91425" wrap="square" tIns="45700">
            <a:normAutofit/>
          </a:bodyPr>
          <a:lstStyle/>
          <a:p>
            <a:pPr indent="0" lvl="0" marL="342900" rtl="0" algn="just">
              <a:lnSpc>
                <a:spcPct val="100000"/>
              </a:lnSpc>
              <a:spcBef>
                <a:spcPts val="0"/>
              </a:spcBef>
              <a:spcAft>
                <a:spcPts val="0"/>
              </a:spcAft>
              <a:buSzPts val="1440"/>
              <a:buNone/>
            </a:pPr>
            <a:r>
              <a:rPr lang="es-ES" sz="2200"/>
              <a:t>Mirando fundamentalmente:</a:t>
            </a:r>
            <a:endParaRPr sz="2200"/>
          </a:p>
          <a:p>
            <a:pPr indent="-368300" lvl="0" marL="457200" rtl="0" algn="just">
              <a:lnSpc>
                <a:spcPct val="100000"/>
              </a:lnSpc>
              <a:spcBef>
                <a:spcPts val="0"/>
              </a:spcBef>
              <a:spcAft>
                <a:spcPts val="0"/>
              </a:spcAft>
              <a:buSzPts val="2200"/>
              <a:buChar char="►"/>
            </a:pPr>
            <a:r>
              <a:rPr lang="es-ES" sz="2200"/>
              <a:t>La Vida Comunitaria - Familias y Jóvenes</a:t>
            </a:r>
            <a:endParaRPr sz="2200"/>
          </a:p>
          <a:p>
            <a:pPr indent="-368300" lvl="0" marL="457200" rtl="0" algn="just">
              <a:lnSpc>
                <a:spcPct val="100000"/>
              </a:lnSpc>
              <a:spcBef>
                <a:spcPts val="0"/>
              </a:spcBef>
              <a:spcAft>
                <a:spcPts val="0"/>
              </a:spcAft>
              <a:buSzPts val="2200"/>
              <a:buChar char="►"/>
            </a:pPr>
            <a:r>
              <a:rPr lang="es-ES" sz="2200"/>
              <a:t>Las Celebraciones Litúrgicas</a:t>
            </a:r>
            <a:endParaRPr sz="2100"/>
          </a:p>
          <a:p>
            <a:pPr indent="-368300" lvl="0" marL="457200" rtl="0" algn="just">
              <a:lnSpc>
                <a:spcPct val="100000"/>
              </a:lnSpc>
              <a:spcBef>
                <a:spcPts val="0"/>
              </a:spcBef>
              <a:spcAft>
                <a:spcPts val="0"/>
              </a:spcAft>
              <a:buSzPts val="2200"/>
              <a:buChar char="►"/>
            </a:pPr>
            <a:r>
              <a:rPr lang="es-ES" sz="2200"/>
              <a:t>Consejos Parroquiales: Consejo Pastoral y Consejo Económico</a:t>
            </a:r>
            <a:endParaRPr b="1" sz="2200">
              <a:highlight>
                <a:srgbClr val="00FFFF"/>
              </a:highlight>
            </a:endParaRPr>
          </a:p>
        </p:txBody>
      </p:sp>
      <p:sp>
        <p:nvSpPr>
          <p:cNvPr id="241" name="Google Shape;241;p15"/>
          <p:cNvSpPr txBox="1"/>
          <p:nvPr/>
        </p:nvSpPr>
        <p:spPr>
          <a:xfrm>
            <a:off x="1008525" y="3172800"/>
            <a:ext cx="8942400" cy="3553800"/>
          </a:xfrm>
          <a:prstGeom prst="rect">
            <a:avLst/>
          </a:prstGeom>
          <a:noFill/>
          <a:ln>
            <a:noFill/>
          </a:ln>
        </p:spPr>
        <p:txBody>
          <a:bodyPr anchorCtr="0" anchor="t" bIns="91425" lIns="91425" spcFirstLastPara="1" rIns="91425" wrap="square" tIns="91425">
            <a:spAutoFit/>
          </a:bodyPr>
          <a:lstStyle/>
          <a:p>
            <a:pPr indent="0" lvl="0" marL="457200" marR="0" rtl="0" algn="l">
              <a:lnSpc>
                <a:spcPct val="107916"/>
              </a:lnSpc>
              <a:spcBef>
                <a:spcPts val="0"/>
              </a:spcBef>
              <a:spcAft>
                <a:spcPts val="0"/>
              </a:spcAft>
              <a:buClr>
                <a:srgbClr val="000000"/>
              </a:buClr>
              <a:buSzPts val="1200"/>
              <a:buFont typeface="Arial"/>
              <a:buNone/>
            </a:pPr>
            <a:r>
              <a:t/>
            </a:r>
            <a:endParaRPr b="0" i="0" sz="1200" u="none" cap="none" strike="noStrike">
              <a:solidFill>
                <a:schemeClr val="dk1"/>
              </a:solidFill>
              <a:latin typeface="Arial"/>
              <a:ea typeface="Arial"/>
              <a:cs typeface="Arial"/>
              <a:sym typeface="Arial"/>
            </a:endParaRPr>
          </a:p>
          <a:p>
            <a:pPr indent="-330200" lvl="0" marL="457200" marR="0" rtl="0" algn="just">
              <a:lnSpc>
                <a:spcPct val="107916"/>
              </a:lnSpc>
              <a:spcBef>
                <a:spcPts val="0"/>
              </a:spcBef>
              <a:spcAft>
                <a:spcPts val="0"/>
              </a:spcAft>
              <a:buClr>
                <a:schemeClr val="dk1"/>
              </a:buClr>
              <a:buSzPts val="1600"/>
              <a:buFont typeface="Noto Sans Symbols"/>
              <a:buChar char="●"/>
            </a:pPr>
            <a:r>
              <a:rPr b="1" i="0" lang="es-ES" sz="1600" u="none" cap="none" strike="noStrike">
                <a:solidFill>
                  <a:schemeClr val="dk1"/>
                </a:solidFill>
                <a:highlight>
                  <a:srgbClr val="FFFF00"/>
                </a:highlight>
                <a:latin typeface="Arial"/>
                <a:ea typeface="Arial"/>
                <a:cs typeface="Arial"/>
                <a:sym typeface="Arial"/>
              </a:rPr>
              <a:t>Evaluar nuestro “caminar juntos” desde la perspectiva de una iniciación a la comunión y misión,</a:t>
            </a:r>
            <a:r>
              <a:rPr b="0" i="0" lang="es-ES" sz="1600" u="none" cap="none" strike="noStrike">
                <a:solidFill>
                  <a:schemeClr val="dk1"/>
                </a:solidFill>
                <a:latin typeface="Arial"/>
                <a:ea typeface="Arial"/>
                <a:cs typeface="Arial"/>
                <a:sym typeface="Arial"/>
              </a:rPr>
              <a:t> a partir de las orientaciones que nos hemos propuesto en la Primera Asamblea Diocesana.</a:t>
            </a:r>
            <a:endParaRPr b="0" i="0" sz="1600" u="none" cap="none" strike="noStrike">
              <a:solidFill>
                <a:schemeClr val="dk1"/>
              </a:solidFill>
              <a:latin typeface="Calibri"/>
              <a:ea typeface="Calibri"/>
              <a:cs typeface="Calibri"/>
              <a:sym typeface="Calibri"/>
            </a:endParaRPr>
          </a:p>
          <a:p>
            <a:pPr indent="0" lvl="0" marL="457200" marR="0" rtl="0" algn="l">
              <a:lnSpc>
                <a:spcPct val="107916"/>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330200" lvl="0" marL="457200" marR="0" rtl="0" algn="just">
              <a:lnSpc>
                <a:spcPct val="107916"/>
              </a:lnSpc>
              <a:spcBef>
                <a:spcPts val="0"/>
              </a:spcBef>
              <a:spcAft>
                <a:spcPts val="0"/>
              </a:spcAft>
              <a:buClr>
                <a:schemeClr val="dk1"/>
              </a:buClr>
              <a:buSzPts val="1600"/>
              <a:buFont typeface="Noto Sans Symbols"/>
              <a:buChar char="●"/>
            </a:pPr>
            <a:r>
              <a:rPr b="1" i="0" lang="es-ES" sz="1600" u="none" cap="none" strike="noStrike">
                <a:solidFill>
                  <a:schemeClr val="dk1"/>
                </a:solidFill>
                <a:highlight>
                  <a:srgbClr val="FFFF00"/>
                </a:highlight>
                <a:latin typeface="Arial"/>
                <a:ea typeface="Arial"/>
                <a:cs typeface="Arial"/>
                <a:sym typeface="Arial"/>
              </a:rPr>
              <a:t>Profundizar la escucha para identificar las fortalezas, debilidades o amenazas, y oportunidades, </a:t>
            </a:r>
            <a:r>
              <a:rPr b="0" i="0" lang="es-ES" sz="1600" u="none" cap="none" strike="noStrike">
                <a:solidFill>
                  <a:schemeClr val="dk1"/>
                </a:solidFill>
                <a:latin typeface="Arial"/>
                <a:ea typeface="Arial"/>
                <a:cs typeface="Arial"/>
                <a:sym typeface="Arial"/>
              </a:rPr>
              <a:t>que tenemos en nuestra Iglesia particular, focalizada en la Familia y los Jóvenes, en la Liturgia y en los Consejos.</a:t>
            </a:r>
            <a:endParaRPr b="0" i="0" sz="1600" u="none" cap="none" strike="noStrike">
              <a:solidFill>
                <a:schemeClr val="dk1"/>
              </a:solidFill>
              <a:latin typeface="Calibri"/>
              <a:ea typeface="Calibri"/>
              <a:cs typeface="Calibri"/>
              <a:sym typeface="Calibri"/>
            </a:endParaRPr>
          </a:p>
          <a:p>
            <a:pPr indent="0" lvl="0" marL="457200" marR="0" rtl="0" algn="just">
              <a:lnSpc>
                <a:spcPct val="107916"/>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a:p>
            <a:pPr indent="-330200" lvl="0" marL="457200" marR="0" rtl="0" algn="just">
              <a:lnSpc>
                <a:spcPct val="107916"/>
              </a:lnSpc>
              <a:spcBef>
                <a:spcPts val="0"/>
              </a:spcBef>
              <a:spcAft>
                <a:spcPts val="800"/>
              </a:spcAft>
              <a:buClr>
                <a:schemeClr val="dk1"/>
              </a:buClr>
              <a:buSzPts val="1600"/>
              <a:buFont typeface="Noto Sans Symbols"/>
              <a:buChar char="●"/>
            </a:pPr>
            <a:r>
              <a:rPr b="1" i="0" lang="es-ES" sz="1600" u="none" cap="none" strike="noStrike">
                <a:solidFill>
                  <a:schemeClr val="dk1"/>
                </a:solidFill>
                <a:highlight>
                  <a:srgbClr val="FFFF00"/>
                </a:highlight>
                <a:latin typeface="Arial"/>
                <a:ea typeface="Arial"/>
                <a:cs typeface="Arial"/>
                <a:sym typeface="Arial"/>
              </a:rPr>
              <a:t>Discernir y elaborar las orientaciones pastorales que nos ayuden a promover una Iglesia más sinodal, participativa y misionera</a:t>
            </a:r>
            <a:r>
              <a:rPr b="0" i="0" lang="es-ES" sz="1600" u="none" cap="none" strike="noStrike">
                <a:solidFill>
                  <a:schemeClr val="dk1"/>
                </a:solidFill>
                <a:latin typeface="Arial"/>
                <a:ea typeface="Arial"/>
                <a:cs typeface="Arial"/>
                <a:sym typeface="Arial"/>
              </a:rPr>
              <a:t>, abierta a una mayor escucha y participación de las familias y los jóvenes, la vida litúrgica, y en el ejercicio de los consejos pastorales y de asuntos económicos</a:t>
            </a:r>
            <a:endParaRPr b="0" i="0" sz="1800" u="none" cap="none" strike="noStrike">
              <a:solidFill>
                <a:srgbClr val="000000"/>
              </a:solidFill>
              <a:latin typeface="Arial"/>
              <a:ea typeface="Arial"/>
              <a:cs typeface="Arial"/>
              <a:sym typeface="Arial"/>
            </a:endParaRPr>
          </a:p>
        </p:txBody>
      </p:sp>
      <p:sp>
        <p:nvSpPr>
          <p:cNvPr id="242" name="Google Shape;242;p15"/>
          <p:cNvSpPr txBox="1"/>
          <p:nvPr>
            <p:ph type="title"/>
          </p:nvPr>
        </p:nvSpPr>
        <p:spPr>
          <a:xfrm>
            <a:off x="832500" y="3340875"/>
            <a:ext cx="293700" cy="21348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1"/>
              </a:buClr>
              <a:buSzPts val="3240"/>
              <a:buFont typeface="Trebuchet MS"/>
              <a:buNone/>
            </a:pPr>
            <a:r>
              <a:rPr lang="es-ES" sz="2840"/>
              <a:t>O</a:t>
            </a:r>
            <a:endParaRPr sz="2840"/>
          </a:p>
          <a:p>
            <a:pPr indent="0" lvl="0" marL="0" rtl="0" algn="ctr">
              <a:lnSpc>
                <a:spcPct val="100000"/>
              </a:lnSpc>
              <a:spcBef>
                <a:spcPts val="0"/>
              </a:spcBef>
              <a:spcAft>
                <a:spcPts val="0"/>
              </a:spcAft>
              <a:buClr>
                <a:schemeClr val="accent1"/>
              </a:buClr>
              <a:buSzPts val="3240"/>
              <a:buFont typeface="Trebuchet MS"/>
              <a:buNone/>
            </a:pPr>
            <a:r>
              <a:rPr lang="es-ES" sz="2840"/>
              <a:t>B</a:t>
            </a:r>
            <a:endParaRPr sz="2840"/>
          </a:p>
          <a:p>
            <a:pPr indent="0" lvl="0" marL="0" rtl="0" algn="ctr">
              <a:lnSpc>
                <a:spcPct val="100000"/>
              </a:lnSpc>
              <a:spcBef>
                <a:spcPts val="0"/>
              </a:spcBef>
              <a:spcAft>
                <a:spcPts val="0"/>
              </a:spcAft>
              <a:buClr>
                <a:schemeClr val="accent1"/>
              </a:buClr>
              <a:buSzPts val="3240"/>
              <a:buFont typeface="Trebuchet MS"/>
              <a:buNone/>
            </a:pPr>
            <a:r>
              <a:rPr lang="es-ES" sz="2840"/>
              <a:t>J</a:t>
            </a:r>
            <a:endParaRPr sz="2840"/>
          </a:p>
          <a:p>
            <a:pPr indent="0" lvl="0" marL="0" rtl="0" algn="ctr">
              <a:lnSpc>
                <a:spcPct val="100000"/>
              </a:lnSpc>
              <a:spcBef>
                <a:spcPts val="0"/>
              </a:spcBef>
              <a:spcAft>
                <a:spcPts val="0"/>
              </a:spcAft>
              <a:buClr>
                <a:schemeClr val="accent1"/>
              </a:buClr>
              <a:buSzPts val="3240"/>
              <a:buFont typeface="Trebuchet MS"/>
              <a:buNone/>
            </a:pPr>
            <a:r>
              <a:rPr lang="es-ES" sz="2840"/>
              <a:t>E</a:t>
            </a:r>
            <a:endParaRPr sz="2840"/>
          </a:p>
          <a:p>
            <a:pPr indent="0" lvl="0" marL="0" rtl="0" algn="ctr">
              <a:lnSpc>
                <a:spcPct val="100000"/>
              </a:lnSpc>
              <a:spcBef>
                <a:spcPts val="0"/>
              </a:spcBef>
              <a:spcAft>
                <a:spcPts val="0"/>
              </a:spcAft>
              <a:buClr>
                <a:schemeClr val="accent1"/>
              </a:buClr>
              <a:buSzPts val="3240"/>
              <a:buFont typeface="Trebuchet MS"/>
              <a:buNone/>
            </a:pPr>
            <a:r>
              <a:rPr lang="es-ES" sz="2840"/>
              <a:t>T</a:t>
            </a:r>
            <a:endParaRPr sz="2840"/>
          </a:p>
          <a:p>
            <a:pPr indent="0" lvl="0" marL="0" rtl="0" algn="ctr">
              <a:lnSpc>
                <a:spcPct val="100000"/>
              </a:lnSpc>
              <a:spcBef>
                <a:spcPts val="0"/>
              </a:spcBef>
              <a:spcAft>
                <a:spcPts val="0"/>
              </a:spcAft>
              <a:buClr>
                <a:schemeClr val="accent1"/>
              </a:buClr>
              <a:buSzPts val="3240"/>
              <a:buFont typeface="Trebuchet MS"/>
              <a:buNone/>
            </a:pPr>
            <a:r>
              <a:rPr lang="es-ES" sz="2840"/>
              <a:t>I</a:t>
            </a:r>
            <a:endParaRPr sz="2840"/>
          </a:p>
          <a:p>
            <a:pPr indent="0" lvl="0" marL="0" rtl="0" algn="ctr">
              <a:lnSpc>
                <a:spcPct val="100000"/>
              </a:lnSpc>
              <a:spcBef>
                <a:spcPts val="0"/>
              </a:spcBef>
              <a:spcAft>
                <a:spcPts val="0"/>
              </a:spcAft>
              <a:buClr>
                <a:schemeClr val="accent1"/>
              </a:buClr>
              <a:buSzPts val="3240"/>
              <a:buFont typeface="Trebuchet MS"/>
              <a:buNone/>
            </a:pPr>
            <a:r>
              <a:rPr lang="es-ES" sz="2840"/>
              <a:t>VO</a:t>
            </a:r>
            <a:endParaRPr sz="3040">
              <a:solidFill>
                <a:srgbClr val="C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22e073f4f56_0_153"/>
          <p:cNvSpPr txBox="1"/>
          <p:nvPr>
            <p:ph type="title"/>
          </p:nvPr>
        </p:nvSpPr>
        <p:spPr>
          <a:xfrm>
            <a:off x="426000" y="679313"/>
            <a:ext cx="90381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s-ES" sz="3900"/>
              <a:t>EMPEZAMOS A TRABAJAR…</a:t>
            </a:r>
            <a:endParaRPr sz="4000"/>
          </a:p>
        </p:txBody>
      </p:sp>
      <p:pic>
        <p:nvPicPr>
          <p:cNvPr id="248" name="Google Shape;248;g22e073f4f56_0_153"/>
          <p:cNvPicPr preferRelativeResize="0"/>
          <p:nvPr/>
        </p:nvPicPr>
        <p:blipFill rotWithShape="1">
          <a:blip r:embed="rId3">
            <a:alphaModFix/>
          </a:blip>
          <a:srcRect b="0" l="0" r="0" t="0"/>
          <a:stretch/>
        </p:blipFill>
        <p:spPr>
          <a:xfrm>
            <a:off x="6702706" y="203325"/>
            <a:ext cx="2761393" cy="1914576"/>
          </a:xfrm>
          <a:prstGeom prst="rect">
            <a:avLst/>
          </a:prstGeom>
          <a:noFill/>
          <a:ln>
            <a:noFill/>
          </a:ln>
        </p:spPr>
      </p:pic>
      <p:sp>
        <p:nvSpPr>
          <p:cNvPr id="249" name="Google Shape;249;g22e073f4f56_0_153"/>
          <p:cNvSpPr txBox="1"/>
          <p:nvPr>
            <p:ph type="title"/>
          </p:nvPr>
        </p:nvSpPr>
        <p:spPr>
          <a:xfrm>
            <a:off x="426000" y="1406000"/>
            <a:ext cx="5524200" cy="7119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00000"/>
              </a:lnSpc>
              <a:spcBef>
                <a:spcPts val="0"/>
              </a:spcBef>
              <a:spcAft>
                <a:spcPts val="0"/>
              </a:spcAft>
              <a:buClr>
                <a:srgbClr val="C00000"/>
              </a:buClr>
              <a:buSzPct val="134859"/>
              <a:buFont typeface="Trebuchet MS"/>
              <a:buNone/>
            </a:pPr>
            <a:r>
              <a:rPr b="1" lang="es-ES">
                <a:solidFill>
                  <a:srgbClr val="C00000"/>
                </a:solidFill>
              </a:rPr>
              <a:t>Metodología y Cronograma</a:t>
            </a:r>
            <a:endParaRPr b="1" sz="3100">
              <a:solidFill>
                <a:srgbClr val="C00000"/>
              </a:solidFill>
            </a:endParaRPr>
          </a:p>
        </p:txBody>
      </p:sp>
      <p:sp>
        <p:nvSpPr>
          <p:cNvPr id="250" name="Google Shape;250;g22e073f4f56_0_153"/>
          <p:cNvSpPr txBox="1"/>
          <p:nvPr>
            <p:ph idx="1" type="body"/>
          </p:nvPr>
        </p:nvSpPr>
        <p:spPr>
          <a:xfrm>
            <a:off x="235750" y="1899400"/>
            <a:ext cx="9563700" cy="1320900"/>
          </a:xfrm>
          <a:prstGeom prst="rect">
            <a:avLst/>
          </a:prstGeom>
          <a:noFill/>
          <a:ln>
            <a:noFill/>
          </a:ln>
        </p:spPr>
        <p:txBody>
          <a:bodyPr anchorCtr="0" anchor="t" bIns="45700" lIns="91425" spcFirstLastPara="1" rIns="91425" wrap="square" tIns="45700">
            <a:noAutofit/>
          </a:bodyPr>
          <a:lstStyle/>
          <a:p>
            <a:pPr indent="-342900" lvl="0" marL="457200" rtl="0" algn="just">
              <a:lnSpc>
                <a:spcPct val="107916"/>
              </a:lnSpc>
              <a:spcBef>
                <a:spcPts val="600"/>
              </a:spcBef>
              <a:spcAft>
                <a:spcPts val="0"/>
              </a:spcAft>
              <a:buClr>
                <a:schemeClr val="dk1"/>
              </a:buClr>
              <a:buSzPts val="1800"/>
              <a:buFont typeface="Arial"/>
              <a:buChar char="●"/>
            </a:pPr>
            <a:r>
              <a:rPr b="1" lang="es-ES">
                <a:solidFill>
                  <a:schemeClr val="dk1"/>
                </a:solidFill>
                <a:latin typeface="Arial"/>
                <a:ea typeface="Arial"/>
                <a:cs typeface="Arial"/>
                <a:sym typeface="Arial"/>
              </a:rPr>
              <a:t>Referentes de Parroquias</a:t>
            </a:r>
            <a:r>
              <a:rPr lang="es-ES">
                <a:solidFill>
                  <a:schemeClr val="dk1"/>
                </a:solidFill>
                <a:latin typeface="Arial"/>
                <a:ea typeface="Arial"/>
                <a:cs typeface="Arial"/>
                <a:sym typeface="Arial"/>
              </a:rPr>
              <a:t> - Movimientos - Instituciones Educativas </a:t>
            </a:r>
            <a:r>
              <a:rPr b="1" i="1" lang="es-ES" sz="2200">
                <a:solidFill>
                  <a:srgbClr val="FF0000"/>
                </a:solidFill>
                <a:latin typeface="Arial"/>
                <a:ea typeface="Arial"/>
                <a:cs typeface="Arial"/>
                <a:sym typeface="Arial"/>
              </a:rPr>
              <a:t>(15 y 22 Abril)</a:t>
            </a:r>
            <a:endParaRPr b="1" i="1" sz="2200">
              <a:solidFill>
                <a:srgbClr val="FF0000"/>
              </a:solidFill>
              <a:latin typeface="Arial"/>
              <a:ea typeface="Arial"/>
              <a:cs typeface="Arial"/>
              <a:sym typeface="Arial"/>
            </a:endParaRPr>
          </a:p>
          <a:p>
            <a:pPr indent="0" lvl="0" marL="457200" rtl="0" algn="just">
              <a:lnSpc>
                <a:spcPct val="107916"/>
              </a:lnSpc>
              <a:spcBef>
                <a:spcPts val="600"/>
              </a:spcBef>
              <a:spcAft>
                <a:spcPts val="0"/>
              </a:spcAft>
              <a:buSzPts val="1440"/>
              <a:buNone/>
            </a:pPr>
            <a:r>
              <a:t/>
            </a:r>
            <a:endParaRPr b="1">
              <a:solidFill>
                <a:schemeClr val="dk1"/>
              </a:solidFill>
              <a:latin typeface="Arial"/>
              <a:ea typeface="Arial"/>
              <a:cs typeface="Arial"/>
              <a:sym typeface="Arial"/>
            </a:endParaRPr>
          </a:p>
          <a:p>
            <a:pPr indent="-342900" lvl="0" marL="457200" rtl="0" algn="just">
              <a:lnSpc>
                <a:spcPct val="107916"/>
              </a:lnSpc>
              <a:spcBef>
                <a:spcPts val="600"/>
              </a:spcBef>
              <a:spcAft>
                <a:spcPts val="0"/>
              </a:spcAft>
              <a:buClr>
                <a:schemeClr val="dk1"/>
              </a:buClr>
              <a:buSzPts val="1800"/>
              <a:buFont typeface="Arial"/>
              <a:buChar char="●"/>
            </a:pPr>
            <a:r>
              <a:rPr b="1" lang="es-ES">
                <a:solidFill>
                  <a:schemeClr val="dk1"/>
                </a:solidFill>
                <a:latin typeface="Arial"/>
                <a:ea typeface="Arial"/>
                <a:cs typeface="Arial"/>
                <a:sym typeface="Arial"/>
              </a:rPr>
              <a:t>PRIMERA INSTANCIA </a:t>
            </a:r>
            <a:r>
              <a:rPr lang="es-ES">
                <a:solidFill>
                  <a:schemeClr val="dk1"/>
                </a:solidFill>
                <a:latin typeface="Arial"/>
                <a:ea typeface="Arial"/>
                <a:cs typeface="Arial"/>
                <a:sym typeface="Arial"/>
              </a:rPr>
              <a:t>- Hacia adentro, con toda la Parroquia, Movimiento, Instituciones Ed.</a:t>
            </a:r>
            <a:endParaRPr>
              <a:solidFill>
                <a:schemeClr val="dk1"/>
              </a:solidFill>
              <a:latin typeface="Arial"/>
              <a:ea typeface="Arial"/>
              <a:cs typeface="Arial"/>
              <a:sym typeface="Arial"/>
            </a:endParaRPr>
          </a:p>
          <a:p>
            <a:pPr indent="0" lvl="0" marL="457200" rtl="0" algn="r">
              <a:lnSpc>
                <a:spcPct val="107916"/>
              </a:lnSpc>
              <a:spcBef>
                <a:spcPts val="600"/>
              </a:spcBef>
              <a:spcAft>
                <a:spcPts val="0"/>
              </a:spcAft>
              <a:buSzPts val="1440"/>
              <a:buNone/>
            </a:pPr>
            <a:r>
              <a:rPr lang="es-ES">
                <a:solidFill>
                  <a:schemeClr val="dk1"/>
                </a:solidFill>
                <a:latin typeface="Arial"/>
                <a:ea typeface="Arial"/>
                <a:cs typeface="Arial"/>
                <a:sym typeface="Arial"/>
              </a:rPr>
              <a:t>					</a:t>
            </a:r>
            <a:r>
              <a:rPr b="1" i="1" lang="es-ES" sz="2200">
                <a:solidFill>
                  <a:srgbClr val="FF0000"/>
                </a:solidFill>
                <a:latin typeface="Arial"/>
                <a:ea typeface="Arial"/>
                <a:cs typeface="Arial"/>
                <a:sym typeface="Arial"/>
              </a:rPr>
              <a:t>Desde el 03 de Mayo al 06 de Agosto</a:t>
            </a:r>
            <a:endParaRPr b="1" i="1" sz="2200">
              <a:solidFill>
                <a:srgbClr val="FF0000"/>
              </a:solidFill>
              <a:latin typeface="Arial"/>
              <a:ea typeface="Arial"/>
              <a:cs typeface="Arial"/>
              <a:sym typeface="Arial"/>
            </a:endParaRPr>
          </a:p>
          <a:p>
            <a:pPr indent="0" lvl="0" marL="457200" rtl="0" algn="r">
              <a:lnSpc>
                <a:spcPct val="107916"/>
              </a:lnSpc>
              <a:spcBef>
                <a:spcPts val="600"/>
              </a:spcBef>
              <a:spcAft>
                <a:spcPts val="0"/>
              </a:spcAft>
              <a:buSzPts val="1440"/>
              <a:buNone/>
            </a:pPr>
            <a:r>
              <a:t/>
            </a:r>
            <a:endParaRPr b="1" i="1" sz="2200">
              <a:solidFill>
                <a:srgbClr val="FF0000"/>
              </a:solidFill>
              <a:latin typeface="Arial"/>
              <a:ea typeface="Arial"/>
              <a:cs typeface="Arial"/>
              <a:sym typeface="Arial"/>
            </a:endParaRPr>
          </a:p>
          <a:p>
            <a:pPr indent="-342900" lvl="0" marL="457200" rtl="0" algn="just">
              <a:lnSpc>
                <a:spcPct val="107916"/>
              </a:lnSpc>
              <a:spcBef>
                <a:spcPts val="600"/>
              </a:spcBef>
              <a:spcAft>
                <a:spcPts val="0"/>
              </a:spcAft>
              <a:buClr>
                <a:schemeClr val="dk1"/>
              </a:buClr>
              <a:buSzPts val="1800"/>
              <a:buFont typeface="Arial"/>
              <a:buChar char="●"/>
            </a:pPr>
            <a:r>
              <a:rPr b="1" lang="es-ES">
                <a:solidFill>
                  <a:schemeClr val="dk1"/>
                </a:solidFill>
                <a:latin typeface="Arial"/>
                <a:ea typeface="Arial"/>
                <a:cs typeface="Arial"/>
                <a:sym typeface="Arial"/>
              </a:rPr>
              <a:t>SEGUNDA INSTANCIA</a:t>
            </a:r>
            <a:r>
              <a:rPr lang="es-ES">
                <a:solidFill>
                  <a:schemeClr val="dk1"/>
                </a:solidFill>
                <a:latin typeface="Arial"/>
                <a:ea typeface="Arial"/>
                <a:cs typeface="Arial"/>
                <a:sym typeface="Arial"/>
              </a:rPr>
              <a:t> - Zonal (Decanatos / Junta de Laicos / JAEC (Recolectar lo trabajado y Unificar en un Primer Documento de Trabajo - a la Comisión de Temática)</a:t>
            </a:r>
            <a:endParaRPr>
              <a:solidFill>
                <a:schemeClr val="dk1"/>
              </a:solidFill>
              <a:latin typeface="Arial"/>
              <a:ea typeface="Arial"/>
              <a:cs typeface="Arial"/>
              <a:sym typeface="Arial"/>
            </a:endParaRPr>
          </a:p>
          <a:p>
            <a:pPr indent="0" lvl="0" marL="457200" rtl="0" algn="r">
              <a:lnSpc>
                <a:spcPct val="107916"/>
              </a:lnSpc>
              <a:spcBef>
                <a:spcPts val="600"/>
              </a:spcBef>
              <a:spcAft>
                <a:spcPts val="0"/>
              </a:spcAft>
              <a:buSzPts val="1440"/>
              <a:buNone/>
            </a:pPr>
            <a:r>
              <a:rPr b="1" i="1" lang="es-ES" sz="2200">
                <a:solidFill>
                  <a:srgbClr val="FF0000"/>
                </a:solidFill>
                <a:latin typeface="Arial"/>
                <a:ea typeface="Arial"/>
                <a:cs typeface="Arial"/>
                <a:sym typeface="Arial"/>
              </a:rPr>
              <a:t>Desde el 06 de Agosto hasta el 16 de Septiembre</a:t>
            </a:r>
            <a:endParaRPr b="1" i="1" sz="2200">
              <a:solidFill>
                <a:srgbClr val="FF0000"/>
              </a:solidFill>
              <a:latin typeface="Arial"/>
              <a:ea typeface="Arial"/>
              <a:cs typeface="Arial"/>
              <a:sym typeface="Arial"/>
            </a:endParaRPr>
          </a:p>
          <a:p>
            <a:pPr indent="0" lvl="0" marL="457200" rtl="0" algn="r">
              <a:lnSpc>
                <a:spcPct val="107916"/>
              </a:lnSpc>
              <a:spcBef>
                <a:spcPts val="600"/>
              </a:spcBef>
              <a:spcAft>
                <a:spcPts val="0"/>
              </a:spcAft>
              <a:buSzPts val="1440"/>
              <a:buNone/>
            </a:pPr>
            <a:r>
              <a:t/>
            </a:r>
            <a:endParaRPr b="1" i="1" sz="2200">
              <a:solidFill>
                <a:srgbClr val="FF0000"/>
              </a:solidFill>
              <a:latin typeface="Arial"/>
              <a:ea typeface="Arial"/>
              <a:cs typeface="Arial"/>
              <a:sym typeface="Arial"/>
            </a:endParaRPr>
          </a:p>
          <a:p>
            <a:pPr indent="-342900" lvl="0" marL="457200" rtl="0" algn="just">
              <a:lnSpc>
                <a:spcPct val="107916"/>
              </a:lnSpc>
              <a:spcBef>
                <a:spcPts val="600"/>
              </a:spcBef>
              <a:spcAft>
                <a:spcPts val="0"/>
              </a:spcAft>
              <a:buClr>
                <a:schemeClr val="dk1"/>
              </a:buClr>
              <a:buSzPts val="1800"/>
              <a:buFont typeface="Arial"/>
              <a:buChar char="●"/>
            </a:pPr>
            <a:r>
              <a:rPr b="1" lang="es-ES">
                <a:solidFill>
                  <a:schemeClr val="dk1"/>
                </a:solidFill>
                <a:latin typeface="Arial"/>
                <a:ea typeface="Arial"/>
                <a:cs typeface="Arial"/>
                <a:sym typeface="Arial"/>
              </a:rPr>
              <a:t>TERCERA INSTANCIA</a:t>
            </a:r>
            <a:r>
              <a:rPr lang="es-ES">
                <a:solidFill>
                  <a:schemeClr val="dk1"/>
                </a:solidFill>
                <a:latin typeface="Arial"/>
                <a:ea typeface="Arial"/>
                <a:cs typeface="Arial"/>
                <a:sym typeface="Arial"/>
              </a:rPr>
              <a:t> - Arquidiocesana </a:t>
            </a:r>
            <a:endParaRPr>
              <a:solidFill>
                <a:schemeClr val="dk1"/>
              </a:solidFill>
              <a:latin typeface="Arial"/>
              <a:ea typeface="Arial"/>
              <a:cs typeface="Arial"/>
              <a:sym typeface="Arial"/>
            </a:endParaRPr>
          </a:p>
          <a:p>
            <a:pPr indent="0" lvl="0" marL="457200" rtl="0" algn="just">
              <a:lnSpc>
                <a:spcPct val="107916"/>
              </a:lnSpc>
              <a:spcBef>
                <a:spcPts val="600"/>
              </a:spcBef>
              <a:spcAft>
                <a:spcPts val="0"/>
              </a:spcAft>
              <a:buSzPts val="1440"/>
              <a:buNone/>
            </a:pPr>
            <a:r>
              <a:rPr lang="es-ES">
                <a:solidFill>
                  <a:schemeClr val="dk1"/>
                </a:solidFill>
                <a:latin typeface="Arial"/>
                <a:ea typeface="Arial"/>
                <a:cs typeface="Arial"/>
                <a:sym typeface="Arial"/>
              </a:rPr>
              <a:t>			</a:t>
            </a:r>
            <a:r>
              <a:rPr b="1" i="1" lang="es-ES" sz="2200">
                <a:solidFill>
                  <a:srgbClr val="FF0000"/>
                </a:solidFill>
                <a:latin typeface="Arial"/>
                <a:ea typeface="Arial"/>
                <a:cs typeface="Arial"/>
                <a:sym typeface="Arial"/>
              </a:rPr>
              <a:t>En el Encuentro del Pueblo de Dios - 16 de Octubre</a:t>
            </a:r>
            <a:endParaRPr b="1" i="1" sz="2200">
              <a:solidFill>
                <a:srgbClr val="FF0000"/>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rPr lang="es-ES" sz="1700">
                <a:solidFill>
                  <a:schemeClr val="dk1"/>
                </a:solidFill>
                <a:latin typeface="Arial"/>
                <a:ea typeface="Arial"/>
                <a:cs typeface="Arial"/>
                <a:sym typeface="Arial"/>
              </a:rPr>
              <a:t>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0"/>
              </a:spcAft>
              <a:buSzPts val="1440"/>
              <a:buNone/>
            </a:pPr>
            <a:r>
              <a:t/>
            </a:r>
            <a:endParaRPr sz="1700">
              <a:solidFill>
                <a:schemeClr val="dk1"/>
              </a:solidFill>
              <a:latin typeface="Arial"/>
              <a:ea typeface="Arial"/>
              <a:cs typeface="Arial"/>
              <a:sym typeface="Arial"/>
            </a:endParaRPr>
          </a:p>
          <a:p>
            <a:pPr indent="0" lvl="0" marL="342900" rtl="0" algn="just">
              <a:lnSpc>
                <a:spcPct val="107916"/>
              </a:lnSpc>
              <a:spcBef>
                <a:spcPts val="600"/>
              </a:spcBef>
              <a:spcAft>
                <a:spcPts val="600"/>
              </a:spcAft>
              <a:buSzPts val="1440"/>
              <a:buNone/>
            </a:pPr>
            <a:r>
              <a:t/>
            </a:r>
            <a:endParaRPr sz="170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226870c4463_0_52"/>
          <p:cNvSpPr txBox="1"/>
          <p:nvPr>
            <p:ph type="ctrTitle"/>
          </p:nvPr>
        </p:nvSpPr>
        <p:spPr>
          <a:xfrm>
            <a:off x="1402564" y="622809"/>
            <a:ext cx="7767000" cy="16464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accent1"/>
              </a:buClr>
              <a:buSzPts val="6600"/>
              <a:buFont typeface="Trebuchet MS"/>
              <a:buNone/>
            </a:pPr>
            <a:r>
              <a:rPr lang="es-ES" sz="5000"/>
              <a:t>TRABAJAMOS </a:t>
            </a:r>
            <a:endParaRPr sz="5000"/>
          </a:p>
          <a:p>
            <a:pPr indent="0" lvl="0" marL="0" rtl="0" algn="ctr">
              <a:lnSpc>
                <a:spcPct val="100000"/>
              </a:lnSpc>
              <a:spcBef>
                <a:spcPts val="0"/>
              </a:spcBef>
              <a:spcAft>
                <a:spcPts val="0"/>
              </a:spcAft>
              <a:buClr>
                <a:schemeClr val="accent1"/>
              </a:buClr>
              <a:buSzPts val="6600"/>
              <a:buFont typeface="Trebuchet MS"/>
              <a:buNone/>
            </a:pPr>
            <a:r>
              <a:rPr lang="es-ES" sz="5000"/>
              <a:t>PARROQUIA </a:t>
            </a:r>
            <a:endParaRPr sz="4400"/>
          </a:p>
        </p:txBody>
      </p:sp>
      <p:pic>
        <p:nvPicPr>
          <p:cNvPr id="256" name="Google Shape;256;g226870c4463_0_52"/>
          <p:cNvPicPr preferRelativeResize="0"/>
          <p:nvPr/>
        </p:nvPicPr>
        <p:blipFill rotWithShape="1">
          <a:blip r:embed="rId3">
            <a:alphaModFix/>
          </a:blip>
          <a:srcRect b="0" l="0" r="0" t="0"/>
          <a:stretch/>
        </p:blipFill>
        <p:spPr>
          <a:xfrm>
            <a:off x="2337890" y="2486825"/>
            <a:ext cx="5896350" cy="40881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4"/>
          <p:cNvSpPr txBox="1"/>
          <p:nvPr>
            <p:ph type="title"/>
          </p:nvPr>
        </p:nvSpPr>
        <p:spPr>
          <a:xfrm>
            <a:off x="380626" y="341531"/>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s-ES" sz="3200"/>
              <a:t>UNA COMUNIDAD PARROQUIAL</a:t>
            </a:r>
            <a:endParaRPr sz="3200"/>
          </a:p>
        </p:txBody>
      </p:sp>
      <p:sp>
        <p:nvSpPr>
          <p:cNvPr id="262" name="Google Shape;262;p14"/>
          <p:cNvSpPr txBox="1"/>
          <p:nvPr>
            <p:ph idx="1" type="body"/>
          </p:nvPr>
        </p:nvSpPr>
        <p:spPr>
          <a:xfrm>
            <a:off x="380625" y="739600"/>
            <a:ext cx="9435600" cy="51402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SzPts val="1440"/>
              <a:buNone/>
            </a:pPr>
            <a:r>
              <a:rPr lang="es-ES" sz="1500"/>
              <a:t>En una determinada Ciudad, de unos 30.000 habitantes se encuentra la Parroquia "San Cordero". Está ubicada frente a la plaza y frente a la Municipalidad de esa Ciudad. Es la única parroquia, por lo tanto todos los fieles católicos de esa ciudad tienen que concurrir a esa Parroquia. La ciudad más próxima está a 14 kilómetros dónde se encuentra la parroquia de "San Día” Su párroco es el padre Enriqueti, un sacerdote de mediana edad, con casi 20 años de Ministerio. Había Sido párroco de otros lugares y hace 8 años el obispo le había encomendado la misión de pastorear esta comunidad... La comunidad de San Cordero contaba con su consejo pastoral y su consejo económico, sin embargo en la parroquia había un clima de "siempre lo mismo"... Siempre las mismas personas encargadas de las mismas realidades, siempre se hacen las mismas actividades, siempre las mismas caras... Y eso preocupaba al padre Enriqueti, porque no experimentaba vida en su comunidad... Era como si estuviese apagada... El padre Enriqueti se esmeraba por atender enfermos y ayudar a los más pobres pero los habitantes de la ciudad solo se acercaban a la parroquia para pedir algo: una asistencia, una bendición, un casamiento. Solo eso... Y aún así las demanda era grande. Por otro lado el padre Enriqueti había tenido una reunión de decanato y se enteró que algunos feligreses suyos se hacían 14km a la semana para asistir a otra parroquia y eran muy valorados por el sacerdote de esa comunidad vecina. Todo eso generaba un desgaste en el padre Enriqueti que por las noches, en la soledad de su cuarto se sentía triste, poco fecundo, frustrado... Los feligreses activos también experimentaban cierto cansancio y tristeza... Se sentían cansados de hacer lo mismo y tenían ganas de abandonar todo, de desaparecer de esa comunidad aunque sea un tiempo. Siempre habían manifestado disponibilidad a lo que sugería el padre Enriqueti, siempre estaban muy dispuesto a todo y a todo decían que sí... Sentían que trabajaban demasiado... Todos los fin de semana organizando beneficios para recaudar fondos... Todas las semanas limpiar la Iglesia, toda la semana atender la secretaria, el sector de caritas... muchos de los feligreses activos invertían tanto tiempo que hasta descuidaban los espacios y tiempos de su propia familia... todo esto generaba un desgaste. En su novena y fiestas patronales le inyectaba a la comunidad un nuevo aire, nuevas personas, otras actividades... Pero siempre había un interés de fondo: la cena comunitaria, o la bendición de los pancitos, o la posibilidad de tocar el Santo y recibir una bendición especial... Después de esto seguía siendo siempre lo mismo...</a:t>
            </a:r>
            <a:endParaRPr sz="15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g21fcc19638c_3_5"/>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s-ES"/>
              <a:t>PREGUNTAS PARA TRABAJAR EN GRUPOS:</a:t>
            </a:r>
            <a:endParaRPr/>
          </a:p>
        </p:txBody>
      </p:sp>
      <p:sp>
        <p:nvSpPr>
          <p:cNvPr id="268" name="Google Shape;268;g21fcc19638c_3_5"/>
          <p:cNvSpPr txBox="1"/>
          <p:nvPr>
            <p:ph idx="1" type="body"/>
          </p:nvPr>
        </p:nvSpPr>
        <p:spPr>
          <a:xfrm>
            <a:off x="238124" y="1545402"/>
            <a:ext cx="9475200" cy="4472100"/>
          </a:xfrm>
          <a:prstGeom prst="rect">
            <a:avLst/>
          </a:prstGeom>
          <a:noFill/>
          <a:ln>
            <a:noFill/>
          </a:ln>
        </p:spPr>
        <p:txBody>
          <a:bodyPr anchorCtr="0" anchor="t" bIns="45700" lIns="91425" spcFirstLastPara="1" rIns="91425" wrap="square" tIns="45700">
            <a:noAutofit/>
          </a:bodyPr>
          <a:lstStyle/>
          <a:p>
            <a:pPr indent="-336042" lvl="0" marL="342900" rtl="0" algn="just">
              <a:lnSpc>
                <a:spcPct val="90000"/>
              </a:lnSpc>
              <a:spcBef>
                <a:spcPts val="0"/>
              </a:spcBef>
              <a:spcAft>
                <a:spcPts val="0"/>
              </a:spcAft>
              <a:buSzPts val="1332"/>
              <a:buChar char="►"/>
            </a:pPr>
            <a:r>
              <a:rPr lang="es-ES" sz="1765"/>
              <a:t>¿</a:t>
            </a:r>
            <a:r>
              <a:rPr lang="es-ES" sz="2057"/>
              <a:t>Qué te pareció el caso de la Parroquia San Cordero? Qué es lo que más te llamó la atención? Si tuvieras que elegir 2 situaciones o características de esta Parroquia que más identifiquen a tu Comunidad, ¿Cuáles serían?</a:t>
            </a:r>
            <a:endParaRPr sz="2057"/>
          </a:p>
          <a:p>
            <a:pPr indent="0" lvl="0" marL="342900" rtl="0" algn="just">
              <a:lnSpc>
                <a:spcPct val="90000"/>
              </a:lnSpc>
              <a:spcBef>
                <a:spcPts val="0"/>
              </a:spcBef>
              <a:spcAft>
                <a:spcPts val="0"/>
              </a:spcAft>
              <a:buSzPts val="1332"/>
              <a:buNone/>
            </a:pPr>
            <a:r>
              <a:t/>
            </a:r>
            <a:endParaRPr sz="2057"/>
          </a:p>
          <a:p>
            <a:pPr indent="-342900" lvl="0" marL="342900" rtl="0" algn="just">
              <a:lnSpc>
                <a:spcPct val="90000"/>
              </a:lnSpc>
              <a:spcBef>
                <a:spcPts val="0"/>
              </a:spcBef>
              <a:spcAft>
                <a:spcPts val="0"/>
              </a:spcAft>
              <a:buSzPts val="1725"/>
              <a:buChar char="►"/>
            </a:pPr>
            <a:r>
              <a:rPr lang="es-ES" sz="2057"/>
              <a:t>Las celebraciones son los momentos en los cuales la Iglesia toda se encuentra reunida y en “familia” y luego de esto son muy pocos los que permanecen en ella, ¿por qué crees que a las celebraciones litúrgicas ordinarias (semanales) asisten muchas menos personas? ¿Hay participación activa o solo de espectadores? ¿Tendrá que ver el clima con que se las vive? </a:t>
            </a:r>
            <a:endParaRPr sz="2057"/>
          </a:p>
          <a:p>
            <a:pPr indent="0" lvl="0" marL="342900" rtl="0" algn="just">
              <a:lnSpc>
                <a:spcPct val="90000"/>
              </a:lnSpc>
              <a:spcBef>
                <a:spcPts val="0"/>
              </a:spcBef>
              <a:spcAft>
                <a:spcPts val="0"/>
              </a:spcAft>
              <a:buSzPts val="1332"/>
              <a:buNone/>
            </a:pPr>
            <a:r>
              <a:t/>
            </a:r>
            <a:endParaRPr sz="2057"/>
          </a:p>
          <a:p>
            <a:pPr indent="-342900" lvl="0" marL="342900" rtl="0" algn="just">
              <a:lnSpc>
                <a:spcPct val="90000"/>
              </a:lnSpc>
              <a:spcBef>
                <a:spcPts val="1000"/>
              </a:spcBef>
              <a:spcAft>
                <a:spcPts val="0"/>
              </a:spcAft>
              <a:buSzPts val="1725"/>
              <a:buChar char="►"/>
            </a:pPr>
            <a:r>
              <a:rPr lang="es-ES" sz="2057"/>
              <a:t>	¿Pensas que tus ideas o propuestas fueron o son escuchadas? Por qué crees que te escucharon? ¿Por qué crees que NO te escucharon?</a:t>
            </a:r>
            <a:endParaRPr sz="2057"/>
          </a:p>
          <a:p>
            <a:pPr indent="-342900" lvl="0" marL="342900" rtl="0" algn="just">
              <a:lnSpc>
                <a:spcPct val="90000"/>
              </a:lnSpc>
              <a:spcBef>
                <a:spcPts val="1000"/>
              </a:spcBef>
              <a:spcAft>
                <a:spcPts val="0"/>
              </a:spcAft>
              <a:buSzPts val="1725"/>
              <a:buChar char="►"/>
            </a:pPr>
            <a:r>
              <a:rPr lang="es-ES" sz="2057"/>
              <a:t>¿Qué significa para vos, ESCUCHAR? ¿De qué manera practican la ESCUCHA en tu Comunidad? ¿Cómo podemos mejorar los espacios de escucha y participación en nuestra comunidad?</a:t>
            </a:r>
            <a:endParaRPr sz="2057"/>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1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s-ES"/>
              <a:t>CATEQUISTAS MODELO 2020</a:t>
            </a:r>
            <a:endParaRPr/>
          </a:p>
        </p:txBody>
      </p:sp>
      <p:sp>
        <p:nvSpPr>
          <p:cNvPr id="274" name="Google Shape;274;p17"/>
          <p:cNvSpPr txBox="1"/>
          <p:nvPr>
            <p:ph idx="1" type="body"/>
          </p:nvPr>
        </p:nvSpPr>
        <p:spPr>
          <a:xfrm>
            <a:off x="768775" y="1445550"/>
            <a:ext cx="8946600" cy="4203900"/>
          </a:xfrm>
          <a:prstGeom prst="rect">
            <a:avLst/>
          </a:prstGeom>
          <a:noFill/>
          <a:ln>
            <a:noFill/>
          </a:ln>
        </p:spPr>
        <p:txBody>
          <a:bodyPr anchorCtr="0" anchor="t" bIns="45700" lIns="91425" spcFirstLastPara="1" rIns="91425" wrap="square" tIns="45700">
            <a:normAutofit/>
          </a:bodyPr>
          <a:lstStyle/>
          <a:p>
            <a:pPr indent="0" lvl="0" marL="0" rtl="0" algn="just">
              <a:lnSpc>
                <a:spcPct val="100000"/>
              </a:lnSpc>
              <a:spcBef>
                <a:spcPts val="1000"/>
              </a:spcBef>
              <a:spcAft>
                <a:spcPts val="0"/>
              </a:spcAft>
              <a:buSzPts val="1440"/>
              <a:buNone/>
            </a:pPr>
            <a:r>
              <a:rPr lang="es-ES"/>
              <a:t>Paola es catequista de la parroquia San Sebastián, los chicos la adoran y hace mucho tiempo realiza su apostolado y su misión en ese lugar, tiene una hija de 15 años a la que también impulsa a vivir su vida en comunidad.</a:t>
            </a:r>
            <a:endParaRPr/>
          </a:p>
          <a:p>
            <a:pPr indent="0" lvl="0" marL="0" rtl="0" algn="just">
              <a:lnSpc>
                <a:spcPct val="100000"/>
              </a:lnSpc>
              <a:spcBef>
                <a:spcPts val="1000"/>
              </a:spcBef>
              <a:spcAft>
                <a:spcPts val="0"/>
              </a:spcAft>
              <a:buSzPts val="1440"/>
              <a:buNone/>
            </a:pPr>
            <a:r>
              <a:rPr lang="es-ES"/>
              <a:t>Paola se separó de su esposo hace 10 años y hace unos meses se la empezó a ver con Fernando, un joven del pueblo. Hernán, el sacerdote más antiguo la felicita siempre por su nuevo noviazgo y los invita constantemente a asistir juntos a la parroquia, pero las veces que van, Fernando sale un poco incómodo, porque no se siente bien. </a:t>
            </a:r>
            <a:endParaRPr/>
          </a:p>
          <a:p>
            <a:pPr indent="0" lvl="0" marL="0" rtl="0" algn="just">
              <a:lnSpc>
                <a:spcPct val="100000"/>
              </a:lnSpc>
              <a:spcBef>
                <a:spcPts val="1000"/>
              </a:spcBef>
              <a:spcAft>
                <a:spcPts val="0"/>
              </a:spcAft>
              <a:buSzPts val="1440"/>
              <a:buNone/>
            </a:pPr>
            <a:r>
              <a:rPr lang="es-ES"/>
              <a:t>Fernando constantemente le comparte a Paola que él quiere participar, leer lecturas, ofrendas y demás, pero Rosa, la secretaria de la Parroquia, hace caso omiso a sus pedidos, y ni hablar de Doña Camila que ni le saluda cuando el asiste.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21fcc19638c_3_14"/>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s-ES"/>
              <a:t>PREGUNTAS PARA TRABAJAR EN GRUPOS:</a:t>
            </a:r>
            <a:endParaRPr/>
          </a:p>
        </p:txBody>
      </p:sp>
      <p:sp>
        <p:nvSpPr>
          <p:cNvPr id="280" name="Google Shape;280;g21fcc19638c_3_14"/>
          <p:cNvSpPr txBox="1"/>
          <p:nvPr>
            <p:ph idx="1" type="body"/>
          </p:nvPr>
        </p:nvSpPr>
        <p:spPr>
          <a:xfrm>
            <a:off x="677334" y="1646239"/>
            <a:ext cx="8596800" cy="3880800"/>
          </a:xfrm>
          <a:prstGeom prst="rect">
            <a:avLst/>
          </a:prstGeom>
          <a:noFill/>
          <a:ln>
            <a:noFill/>
          </a:ln>
        </p:spPr>
        <p:txBody>
          <a:bodyPr anchorCtr="0" anchor="t" bIns="45700" lIns="91425" spcFirstLastPara="1" rIns="91425" wrap="square" tIns="45700">
            <a:normAutofit/>
          </a:bodyPr>
          <a:lstStyle/>
          <a:p>
            <a:pPr indent="-342900" lvl="0" marL="342900" rtl="0" algn="just">
              <a:lnSpc>
                <a:spcPct val="100000"/>
              </a:lnSpc>
              <a:spcBef>
                <a:spcPts val="0"/>
              </a:spcBef>
              <a:spcAft>
                <a:spcPts val="0"/>
              </a:spcAft>
              <a:buSzPts val="1440"/>
              <a:buChar char="►"/>
            </a:pPr>
            <a:r>
              <a:rPr lang="es-ES"/>
              <a:t>¿Qué te pareció el caso de Paola, la Catequista? ¿Qué es lo que más te llamó la atención?  ¿Pensás que siguió siendo Catequista? ¿Debería continuar o dejar?</a:t>
            </a:r>
            <a:endParaRPr/>
          </a:p>
          <a:p>
            <a:pPr indent="0" lvl="0" marL="342900" rtl="0" algn="just">
              <a:lnSpc>
                <a:spcPct val="100000"/>
              </a:lnSpc>
              <a:spcBef>
                <a:spcPts val="0"/>
              </a:spcBef>
              <a:spcAft>
                <a:spcPts val="0"/>
              </a:spcAft>
              <a:buSzPts val="1440"/>
              <a:buNone/>
            </a:pPr>
            <a:r>
              <a:t/>
            </a:r>
            <a:endParaRPr/>
          </a:p>
          <a:p>
            <a:pPr indent="-342900" lvl="0" marL="342900" rtl="0" algn="just">
              <a:lnSpc>
                <a:spcPct val="100000"/>
              </a:lnSpc>
              <a:spcBef>
                <a:spcPts val="0"/>
              </a:spcBef>
              <a:spcAft>
                <a:spcPts val="0"/>
              </a:spcAft>
              <a:buSzPts val="1440"/>
              <a:buChar char="►"/>
            </a:pPr>
            <a:r>
              <a:rPr lang="es-ES"/>
              <a:t>¿Por qué crees que Fernando se siente indiferente? ¿No será que la Comunidad le hace sentir indiferente? ¿Por qué?</a:t>
            </a:r>
            <a:endParaRPr/>
          </a:p>
          <a:p>
            <a:pPr indent="-342900" lvl="0" marL="342900" rtl="0" algn="just">
              <a:lnSpc>
                <a:spcPct val="100000"/>
              </a:lnSpc>
              <a:spcBef>
                <a:spcPts val="1000"/>
              </a:spcBef>
              <a:spcAft>
                <a:spcPts val="0"/>
              </a:spcAft>
              <a:buSzPts val="1440"/>
              <a:buChar char="►"/>
            </a:pPr>
            <a:r>
              <a:rPr lang="es-ES"/>
              <a:t>	¿Cómo ves la actitud del Padre Hernán? ¿Y cómo la de la Comunidad? ¿Cómo se debería actuar?</a:t>
            </a:r>
            <a:endParaRPr/>
          </a:p>
          <a:p>
            <a:pPr indent="-342900" lvl="0" marL="342900" rtl="0" algn="just">
              <a:lnSpc>
                <a:spcPct val="100000"/>
              </a:lnSpc>
              <a:spcBef>
                <a:spcPts val="1000"/>
              </a:spcBef>
              <a:spcAft>
                <a:spcPts val="0"/>
              </a:spcAft>
              <a:buSzPts val="1440"/>
              <a:buChar char="►"/>
            </a:pPr>
            <a:r>
              <a:rPr lang="es-ES"/>
              <a:t>¿Qué significa para vos, ESCUCHAR? ¿De qué manera practican la ESCUCHA en tu Comunidad? ¿Cómo podemos mejorar los espacios de escucha y participación en nuestra comunidad?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21fcc19638c_3_0"/>
          <p:cNvSpPr txBox="1"/>
          <p:nvPr>
            <p:ph type="ctrTitle"/>
          </p:nvPr>
        </p:nvSpPr>
        <p:spPr>
          <a:xfrm>
            <a:off x="1243850" y="252120"/>
            <a:ext cx="8043300" cy="26055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accent1"/>
              </a:buClr>
              <a:buSzPts val="6600"/>
              <a:buFont typeface="Trebuchet MS"/>
              <a:buNone/>
            </a:pPr>
            <a:r>
              <a:rPr lang="es-ES" sz="6600"/>
              <a:t>¿Q	ué es una Asamblea?</a:t>
            </a:r>
            <a:endParaRPr sz="6600"/>
          </a:p>
        </p:txBody>
      </p:sp>
      <p:pic>
        <p:nvPicPr>
          <p:cNvPr id="149" name="Google Shape;149;g21fcc19638c_3_0"/>
          <p:cNvPicPr preferRelativeResize="0"/>
          <p:nvPr/>
        </p:nvPicPr>
        <p:blipFill rotWithShape="1">
          <a:blip r:embed="rId3">
            <a:alphaModFix/>
          </a:blip>
          <a:srcRect b="0" l="0" r="0" t="0"/>
          <a:stretch/>
        </p:blipFill>
        <p:spPr>
          <a:xfrm>
            <a:off x="2502758" y="2857625"/>
            <a:ext cx="4973619" cy="3448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22e073f4f56_0_294"/>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s-ES"/>
              <a:t>SIEMPRE ASÍ, ENTENDIDO?</a:t>
            </a:r>
            <a:endParaRPr/>
          </a:p>
        </p:txBody>
      </p:sp>
      <p:sp>
        <p:nvSpPr>
          <p:cNvPr id="286" name="Google Shape;286;g22e073f4f56_0_294"/>
          <p:cNvSpPr txBox="1"/>
          <p:nvPr>
            <p:ph idx="1" type="body"/>
          </p:nvPr>
        </p:nvSpPr>
        <p:spPr>
          <a:xfrm>
            <a:off x="285750" y="1243050"/>
            <a:ext cx="9180600" cy="4976100"/>
          </a:xfrm>
          <a:prstGeom prst="rect">
            <a:avLst/>
          </a:prstGeom>
          <a:noFill/>
          <a:ln>
            <a:noFill/>
          </a:ln>
        </p:spPr>
        <p:txBody>
          <a:bodyPr anchorCtr="0" anchor="t" bIns="45700" lIns="91425" spcFirstLastPara="1" rIns="91425" wrap="square" tIns="45700">
            <a:normAutofit lnSpcReduction="20000"/>
          </a:bodyPr>
          <a:lstStyle/>
          <a:p>
            <a:pPr indent="0" lvl="0" marL="0" rtl="0" algn="just">
              <a:lnSpc>
                <a:spcPct val="100000"/>
              </a:lnSpc>
              <a:spcBef>
                <a:spcPts val="1000"/>
              </a:spcBef>
              <a:spcAft>
                <a:spcPts val="0"/>
              </a:spcAft>
              <a:buSzPts val="1440"/>
              <a:buNone/>
            </a:pPr>
            <a:r>
              <a:rPr lang="es-ES" sz="1900"/>
              <a:t>Martin y Laura son nuevos en la Parroquia, joven pareja, muy entusiastas. Trabajan y tienen un hijo chiquito. Tienen muchas ideas lindas para presentarle al párroco. Al participar más activamente en la Parroquia, se dieron cuenta que hay cosas para hacer y tienen ganas de innovar con propuestas creativas. </a:t>
            </a:r>
            <a:endParaRPr sz="1900"/>
          </a:p>
          <a:p>
            <a:pPr indent="0" lvl="0" marL="0" rtl="0" algn="just">
              <a:lnSpc>
                <a:spcPct val="100000"/>
              </a:lnSpc>
              <a:spcBef>
                <a:spcPts val="1000"/>
              </a:spcBef>
              <a:spcAft>
                <a:spcPts val="0"/>
              </a:spcAft>
              <a:buSzPts val="1440"/>
              <a:buNone/>
            </a:pPr>
            <a:r>
              <a:rPr lang="es-ES" sz="1900"/>
              <a:t>Entonces empezaron a pensar en ideas concretas, un día al salir de misa le dijeron al Párroco que querían hablar con él y comentarle unas propuestas…y el le dijo bueno bueno…dale, habla con Mariela, mi secretaria y coordinamos…</a:t>
            </a:r>
            <a:endParaRPr sz="1900"/>
          </a:p>
          <a:p>
            <a:pPr indent="0" lvl="0" marL="0" rtl="0" algn="just">
              <a:lnSpc>
                <a:spcPct val="100000"/>
              </a:lnSpc>
              <a:spcBef>
                <a:spcPts val="1000"/>
              </a:spcBef>
              <a:spcAft>
                <a:spcPts val="0"/>
              </a:spcAft>
              <a:buSzPts val="1440"/>
              <a:buNone/>
            </a:pPr>
            <a:r>
              <a:rPr lang="es-ES" sz="1900"/>
              <a:t>En la semana ellos fueron a hablar con la Secretaria Parroquial para ver qué día los podía recibir el párroco … ella, para coordinar el encuentro con el padre los sometió a un largo y engorroso cuestionario…. Martín y Laura se sintieron un poco incómodos y le dijeron que por qué tantas preguntas si era solo para charlar con el Padre. </a:t>
            </a:r>
            <a:endParaRPr sz="1900"/>
          </a:p>
          <a:p>
            <a:pPr indent="0" lvl="0" marL="0" rtl="0" algn="just">
              <a:lnSpc>
                <a:spcPct val="100000"/>
              </a:lnSpc>
              <a:spcBef>
                <a:spcPts val="1000"/>
              </a:spcBef>
              <a:spcAft>
                <a:spcPts val="0"/>
              </a:spcAft>
              <a:buSzPts val="1440"/>
              <a:buNone/>
            </a:pPr>
            <a:r>
              <a:rPr lang="es-ES" sz="1900"/>
              <a:t>Mariela les respondió, “Bueno miren, esto es así, siempre se hizo así. Yo sigo órdenes del Párroco…entendido? Bueno seguimos…?”</a:t>
            </a:r>
            <a:endParaRPr sz="1900"/>
          </a:p>
          <a:p>
            <a:pPr indent="0" lvl="0" marL="0" rtl="0" algn="just">
              <a:lnSpc>
                <a:spcPct val="100000"/>
              </a:lnSpc>
              <a:spcBef>
                <a:spcPts val="1000"/>
              </a:spcBef>
              <a:spcAft>
                <a:spcPts val="0"/>
              </a:spcAft>
              <a:buSzPts val="1440"/>
              <a:buNone/>
            </a:pPr>
            <a:r>
              <a:rPr lang="es-ES" sz="1900"/>
              <a:t>Y siguieron contestando, pero ya en clima un poco “enrarecido” y para terminar la entrevista, la Secretaria les dijo que debían llevar armado e impreso el proyecto, porque el Párroco lo tenía que ver y “evaluar”... y después el Consejo Pastoral aprobar…</a:t>
            </a:r>
            <a:endParaRPr sz="19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22e073f4f56_0_433"/>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s-ES"/>
              <a:t>PREGUNTAS PARA TRABAJAR EN GRUPOS:</a:t>
            </a:r>
            <a:endParaRPr/>
          </a:p>
        </p:txBody>
      </p:sp>
      <p:sp>
        <p:nvSpPr>
          <p:cNvPr id="292" name="Google Shape;292;g22e073f4f56_0_433"/>
          <p:cNvSpPr txBox="1"/>
          <p:nvPr>
            <p:ph idx="1" type="body"/>
          </p:nvPr>
        </p:nvSpPr>
        <p:spPr>
          <a:xfrm>
            <a:off x="677334" y="1646239"/>
            <a:ext cx="8596800" cy="3880800"/>
          </a:xfrm>
          <a:prstGeom prst="rect">
            <a:avLst/>
          </a:prstGeom>
          <a:noFill/>
          <a:ln>
            <a:noFill/>
          </a:ln>
        </p:spPr>
        <p:txBody>
          <a:bodyPr anchorCtr="0" anchor="t" bIns="45700" lIns="91425" spcFirstLastPara="1" rIns="91425" wrap="square" tIns="45700">
            <a:normAutofit/>
          </a:bodyPr>
          <a:lstStyle/>
          <a:p>
            <a:pPr indent="-342900" lvl="0" marL="342900" rtl="0" algn="just">
              <a:lnSpc>
                <a:spcPct val="100000"/>
              </a:lnSpc>
              <a:spcBef>
                <a:spcPts val="0"/>
              </a:spcBef>
              <a:spcAft>
                <a:spcPts val="0"/>
              </a:spcAft>
              <a:buSzPts val="1540"/>
              <a:buChar char="►"/>
            </a:pPr>
            <a:r>
              <a:rPr lang="es-ES" sz="1900"/>
              <a:t>¿Qué te pareció la situación vivida por Martín y Laura ? ¿qué es lo que más te llamó la atención?  ¿Pensás que hay situaciones similares?</a:t>
            </a:r>
            <a:endParaRPr sz="1900"/>
          </a:p>
          <a:p>
            <a:pPr indent="0" lvl="0" marL="342900" rtl="0" algn="just">
              <a:lnSpc>
                <a:spcPct val="100000"/>
              </a:lnSpc>
              <a:spcBef>
                <a:spcPts val="0"/>
              </a:spcBef>
              <a:spcAft>
                <a:spcPts val="0"/>
              </a:spcAft>
              <a:buSzPts val="1440"/>
              <a:buNone/>
            </a:pPr>
            <a:r>
              <a:t/>
            </a:r>
            <a:endParaRPr sz="1900"/>
          </a:p>
          <a:p>
            <a:pPr indent="-342900" lvl="0" marL="342900" rtl="0" algn="just">
              <a:lnSpc>
                <a:spcPct val="100000"/>
              </a:lnSpc>
              <a:spcBef>
                <a:spcPts val="0"/>
              </a:spcBef>
              <a:spcAft>
                <a:spcPts val="0"/>
              </a:spcAft>
              <a:buSzPts val="1540"/>
              <a:buChar char="►"/>
            </a:pPr>
            <a:r>
              <a:rPr lang="es-ES" sz="1900"/>
              <a:t>¿Qué deberían haber hecho el Párroco? ¿Y qué la Secretaria?</a:t>
            </a:r>
            <a:endParaRPr sz="1900"/>
          </a:p>
          <a:p>
            <a:pPr indent="-342900" lvl="0" marL="342900" rtl="0" algn="just">
              <a:lnSpc>
                <a:spcPct val="100000"/>
              </a:lnSpc>
              <a:spcBef>
                <a:spcPts val="1000"/>
              </a:spcBef>
              <a:spcAft>
                <a:spcPts val="0"/>
              </a:spcAft>
              <a:buSzPts val="1540"/>
              <a:buChar char="►"/>
            </a:pPr>
            <a:r>
              <a:rPr lang="es-ES" sz="1900"/>
              <a:t>¿Cómo se podría trabajar para que estos procesos y actitudes se vivan acorde a un nuevo modelo de Iglesia?</a:t>
            </a:r>
            <a:endParaRPr sz="1900"/>
          </a:p>
          <a:p>
            <a:pPr indent="-342900" lvl="0" marL="342900" rtl="0" algn="just">
              <a:lnSpc>
                <a:spcPct val="100000"/>
              </a:lnSpc>
              <a:spcBef>
                <a:spcPts val="1000"/>
              </a:spcBef>
              <a:spcAft>
                <a:spcPts val="0"/>
              </a:spcAft>
              <a:buSzPts val="1540"/>
              <a:buChar char="►"/>
            </a:pPr>
            <a:r>
              <a:rPr lang="es-ES" sz="1900"/>
              <a:t>¿Qué significa para vos, ESCUCHAR? ¿De qué manera practican la ESCUCHA en tu Comunidad? ¿Cómo podemos mejorar los espacios de escucha y participación en nuestra comunidad?</a:t>
            </a:r>
            <a:endParaRPr sz="19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226870c4463_0_60"/>
          <p:cNvSpPr txBox="1"/>
          <p:nvPr>
            <p:ph type="ctrTitle"/>
          </p:nvPr>
        </p:nvSpPr>
        <p:spPr>
          <a:xfrm>
            <a:off x="1402564" y="622809"/>
            <a:ext cx="7767000" cy="16464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accent1"/>
              </a:buClr>
              <a:buSzPts val="6600"/>
              <a:buFont typeface="Trebuchet MS"/>
              <a:buNone/>
            </a:pPr>
            <a:r>
              <a:rPr lang="es-ES" sz="5000"/>
              <a:t>TRABAJAMOS </a:t>
            </a:r>
            <a:endParaRPr sz="5000"/>
          </a:p>
          <a:p>
            <a:pPr indent="0" lvl="0" marL="0" rtl="0" algn="ctr">
              <a:lnSpc>
                <a:spcPct val="100000"/>
              </a:lnSpc>
              <a:spcBef>
                <a:spcPts val="0"/>
              </a:spcBef>
              <a:spcAft>
                <a:spcPts val="0"/>
              </a:spcAft>
              <a:buClr>
                <a:schemeClr val="accent1"/>
              </a:buClr>
              <a:buSzPts val="6600"/>
              <a:buFont typeface="Trebuchet MS"/>
              <a:buNone/>
            </a:pPr>
            <a:r>
              <a:rPr lang="es-ES" sz="5000"/>
              <a:t>MOVIMIENTOS </a:t>
            </a:r>
            <a:endParaRPr sz="4400"/>
          </a:p>
        </p:txBody>
      </p:sp>
      <p:pic>
        <p:nvPicPr>
          <p:cNvPr id="298" name="Google Shape;298;g226870c4463_0_60"/>
          <p:cNvPicPr preferRelativeResize="0"/>
          <p:nvPr/>
        </p:nvPicPr>
        <p:blipFill rotWithShape="1">
          <a:blip r:embed="rId3">
            <a:alphaModFix/>
          </a:blip>
          <a:srcRect b="0" l="0" r="0" t="0"/>
          <a:stretch/>
        </p:blipFill>
        <p:spPr>
          <a:xfrm>
            <a:off x="2337890" y="2486825"/>
            <a:ext cx="5896350" cy="40881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6"/>
          <p:cNvSpPr txBox="1"/>
          <p:nvPr>
            <p:ph type="title"/>
          </p:nvPr>
        </p:nvSpPr>
        <p:spPr>
          <a:xfrm>
            <a:off x="677334" y="687977"/>
            <a:ext cx="8596668"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s-ES"/>
              <a:t>MILITANTES PRO VIDA!</a:t>
            </a:r>
            <a:endParaRPr/>
          </a:p>
        </p:txBody>
      </p:sp>
      <p:sp>
        <p:nvSpPr>
          <p:cNvPr id="304" name="Google Shape;304;p16"/>
          <p:cNvSpPr txBox="1"/>
          <p:nvPr>
            <p:ph idx="1" type="body"/>
          </p:nvPr>
        </p:nvSpPr>
        <p:spPr>
          <a:xfrm>
            <a:off x="410625" y="2008775"/>
            <a:ext cx="9422400" cy="31179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SzPts val="1440"/>
              <a:buNone/>
            </a:pPr>
            <a:r>
              <a:rPr lang="es-ES" sz="2000"/>
              <a:t>Karina y Mario, son dos jóvenes de 29 años cada uno, hace más de 10 años forman parte activa de la iglesia de San Francisco en el pueblo de Comala en el movimiento de jóvenes “Acción Solidaria”.</a:t>
            </a:r>
            <a:endParaRPr sz="2000"/>
          </a:p>
          <a:p>
            <a:pPr indent="0" lvl="0" marL="0" rtl="0" algn="just">
              <a:lnSpc>
                <a:spcPct val="100000"/>
              </a:lnSpc>
              <a:spcBef>
                <a:spcPts val="1000"/>
              </a:spcBef>
              <a:spcAft>
                <a:spcPts val="0"/>
              </a:spcAft>
              <a:buSzPts val="1440"/>
              <a:buNone/>
            </a:pPr>
            <a:r>
              <a:rPr lang="es-ES" sz="2000"/>
              <a:t>Son novios hace 4 años, y hace 2 viven juntos. Continúan su apostolado sirviendo a su comunidad desde su nueva realidad.</a:t>
            </a:r>
            <a:endParaRPr sz="2000"/>
          </a:p>
          <a:p>
            <a:pPr indent="0" lvl="0" marL="0" rtl="0" algn="just">
              <a:lnSpc>
                <a:spcPct val="100000"/>
              </a:lnSpc>
              <a:spcBef>
                <a:spcPts val="1000"/>
              </a:spcBef>
              <a:spcAft>
                <a:spcPts val="0"/>
              </a:spcAft>
              <a:buSzPts val="1440"/>
              <a:buNone/>
            </a:pPr>
            <a:r>
              <a:rPr lang="es-ES" sz="2000"/>
              <a:t>Karina hace 5 meses tuvo un bebe, y últimamente la comunidad dejó de llamarlos a participar porque no los consideraban “ejemplos” para los recién ingresados al grupo.</a:t>
            </a:r>
            <a:endParaRPr sz="20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g1e0b605eb94_0_153"/>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s-ES"/>
              <a:t>PREGUNTAS PARA TRABAJAR EN GRUPOS:</a:t>
            </a:r>
            <a:endParaRPr/>
          </a:p>
        </p:txBody>
      </p:sp>
      <p:sp>
        <p:nvSpPr>
          <p:cNvPr id="310" name="Google Shape;310;g1e0b605eb94_0_153"/>
          <p:cNvSpPr txBox="1"/>
          <p:nvPr>
            <p:ph idx="1" type="body"/>
          </p:nvPr>
        </p:nvSpPr>
        <p:spPr>
          <a:xfrm>
            <a:off x="441999" y="1562202"/>
            <a:ext cx="9223200" cy="4472100"/>
          </a:xfrm>
          <a:prstGeom prst="rect">
            <a:avLst/>
          </a:prstGeom>
          <a:noFill/>
          <a:ln>
            <a:noFill/>
          </a:ln>
        </p:spPr>
        <p:txBody>
          <a:bodyPr anchorCtr="0" anchor="t" bIns="45700" lIns="91425" spcFirstLastPara="1" rIns="91425" wrap="square" tIns="45700">
            <a:normAutofit lnSpcReduction="20000"/>
          </a:bodyPr>
          <a:lstStyle/>
          <a:p>
            <a:pPr indent="-342900" lvl="0" marL="342900" rtl="0" algn="just">
              <a:lnSpc>
                <a:spcPct val="100000"/>
              </a:lnSpc>
              <a:spcBef>
                <a:spcPts val="0"/>
              </a:spcBef>
              <a:spcAft>
                <a:spcPts val="0"/>
              </a:spcAft>
              <a:buSzPts val="1440"/>
              <a:buChar char="►"/>
            </a:pPr>
            <a:r>
              <a:rPr lang="es-ES"/>
              <a:t>¿</a:t>
            </a:r>
            <a:r>
              <a:rPr lang="es-ES" sz="1900"/>
              <a:t>Qué te pareció el caso de Karina y Mario? ¿Qué es lo que más te llamó la atención?  </a:t>
            </a:r>
            <a:endParaRPr sz="1900"/>
          </a:p>
          <a:p>
            <a:pPr indent="0" lvl="0" marL="342900" rtl="0" algn="just">
              <a:lnSpc>
                <a:spcPct val="100000"/>
              </a:lnSpc>
              <a:spcBef>
                <a:spcPts val="0"/>
              </a:spcBef>
              <a:spcAft>
                <a:spcPts val="0"/>
              </a:spcAft>
              <a:buSzPts val="1440"/>
              <a:buNone/>
            </a:pPr>
            <a:r>
              <a:t/>
            </a:r>
            <a:endParaRPr sz="1900"/>
          </a:p>
          <a:p>
            <a:pPr indent="-342900" lvl="0" marL="342900" rtl="0" algn="just">
              <a:lnSpc>
                <a:spcPct val="100000"/>
              </a:lnSpc>
              <a:spcBef>
                <a:spcPts val="0"/>
              </a:spcBef>
              <a:spcAft>
                <a:spcPts val="0"/>
              </a:spcAft>
              <a:buSzPts val="1540"/>
              <a:buChar char="►"/>
            </a:pPr>
            <a:r>
              <a:rPr lang="es-ES" sz="1900"/>
              <a:t>Tu Movimiento ¿crees que se logró capacitar en la escucha y acompañamiento de aquellos considerados “marginados” por la iglesia?  Si pensas que no lo hizo, ¿qué propuestas tendrías para incluir a mendigos, las nuevas realidades y conformaciones  familiares, jóvenes, discapacitados, etc?</a:t>
            </a:r>
            <a:endParaRPr sz="1900"/>
          </a:p>
          <a:p>
            <a:pPr indent="0" lvl="0" marL="0" rtl="0" algn="just">
              <a:lnSpc>
                <a:spcPct val="100000"/>
              </a:lnSpc>
              <a:spcBef>
                <a:spcPts val="1000"/>
              </a:spcBef>
              <a:spcAft>
                <a:spcPts val="0"/>
              </a:spcAft>
              <a:buSzPts val="1440"/>
              <a:buNone/>
            </a:pPr>
            <a:r>
              <a:rPr lang="es-ES" sz="1900"/>
              <a:t> </a:t>
            </a:r>
            <a:endParaRPr sz="1900"/>
          </a:p>
          <a:p>
            <a:pPr indent="-342900" lvl="0" marL="342900" rtl="0" algn="just">
              <a:lnSpc>
                <a:spcPct val="100000"/>
              </a:lnSpc>
              <a:spcBef>
                <a:spcPts val="1000"/>
              </a:spcBef>
              <a:spcAft>
                <a:spcPts val="0"/>
              </a:spcAft>
              <a:buSzPts val="1540"/>
              <a:buChar char="►"/>
            </a:pPr>
            <a:r>
              <a:rPr lang="es-ES" sz="1900"/>
              <a:t>¿Pensas que esto último es lo que termina alejando a muchos jóvenes o lo utilizan como simple excusa? ¿O por qué crees que los jóvenes se alejan o no se sienten tan partícipes?</a:t>
            </a:r>
            <a:endParaRPr sz="1900"/>
          </a:p>
          <a:p>
            <a:pPr indent="0" lvl="0" marL="0" rtl="0" algn="just">
              <a:lnSpc>
                <a:spcPct val="100000"/>
              </a:lnSpc>
              <a:spcBef>
                <a:spcPts val="1000"/>
              </a:spcBef>
              <a:spcAft>
                <a:spcPts val="0"/>
              </a:spcAft>
              <a:buSzPts val="1440"/>
              <a:buNone/>
            </a:pPr>
            <a:r>
              <a:t/>
            </a:r>
            <a:endParaRPr sz="1900"/>
          </a:p>
          <a:p>
            <a:pPr indent="-342900" lvl="0" marL="342900" rtl="0" algn="just">
              <a:lnSpc>
                <a:spcPct val="100000"/>
              </a:lnSpc>
              <a:spcBef>
                <a:spcPts val="1000"/>
              </a:spcBef>
              <a:spcAft>
                <a:spcPts val="0"/>
              </a:spcAft>
              <a:buSzPts val="1540"/>
              <a:buChar char="►"/>
            </a:pPr>
            <a:r>
              <a:rPr lang="es-ES" sz="1900"/>
              <a:t>¿Qué significa para vos, ESCUCHAR? ¿De qué manera practican la ESCUCHA en tu Comunidad? ¿Cómo podemos mejorar los espacios de escucha y participación en nuestro movimiento?</a:t>
            </a:r>
            <a:endParaRPr sz="1900"/>
          </a:p>
          <a:p>
            <a:pPr indent="0" lvl="0" marL="0" rtl="0" algn="just">
              <a:lnSpc>
                <a:spcPct val="100000"/>
              </a:lnSpc>
              <a:spcBef>
                <a:spcPts val="1000"/>
              </a:spcBef>
              <a:spcAft>
                <a:spcPts val="0"/>
              </a:spcAft>
              <a:buSzPts val="1440"/>
              <a:buNone/>
            </a:pPr>
            <a:r>
              <a:t/>
            </a:r>
            <a:endParaRPr sz="19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g22e073f4f56_0_572"/>
          <p:cNvSpPr txBox="1"/>
          <p:nvPr>
            <p:ph type="title"/>
          </p:nvPr>
        </p:nvSpPr>
        <p:spPr>
          <a:xfrm>
            <a:off x="677334" y="687977"/>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s-ES"/>
              <a:t>MOVIMIENTO “EN COMUNIÓN”</a:t>
            </a:r>
            <a:endParaRPr/>
          </a:p>
        </p:txBody>
      </p:sp>
      <p:sp>
        <p:nvSpPr>
          <p:cNvPr id="316" name="Google Shape;316;g22e073f4f56_0_572"/>
          <p:cNvSpPr txBox="1"/>
          <p:nvPr>
            <p:ph idx="1" type="body"/>
          </p:nvPr>
        </p:nvSpPr>
        <p:spPr>
          <a:xfrm>
            <a:off x="461050" y="1706200"/>
            <a:ext cx="9289500" cy="26607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1000"/>
              </a:spcBef>
              <a:spcAft>
                <a:spcPts val="0"/>
              </a:spcAft>
              <a:buSzPts val="1440"/>
              <a:buNone/>
            </a:pPr>
            <a:r>
              <a:rPr lang="es-ES" sz="2000"/>
              <a:t>Laura, Marina y Luis participan en el Movimiento “Buscadores de la Verdad”. Este movimiento es un movimiento eclesial que hace 20 años forma parte de la Iglesia. </a:t>
            </a:r>
            <a:endParaRPr sz="2000"/>
          </a:p>
          <a:p>
            <a:pPr indent="0" lvl="0" marL="0" rtl="0" algn="just">
              <a:lnSpc>
                <a:spcPct val="100000"/>
              </a:lnSpc>
              <a:spcBef>
                <a:spcPts val="1000"/>
              </a:spcBef>
              <a:spcAft>
                <a:spcPts val="0"/>
              </a:spcAft>
              <a:buSzPts val="1440"/>
              <a:buNone/>
            </a:pPr>
            <a:r>
              <a:rPr lang="es-ES" sz="2000"/>
              <a:t>El movimiento está presente en varias comunidades parroquiales. Siempre con el aval del sacerdote, usan de las instalaciones, realizan sus reuniones y oraciones, y por ahí, cada tanto suelen ayudar un poco en lo que se les pide en la Liturgia.</a:t>
            </a:r>
            <a:endParaRPr sz="2000"/>
          </a:p>
          <a:p>
            <a:pPr indent="0" lvl="0" marL="0" rtl="0" algn="just">
              <a:lnSpc>
                <a:spcPct val="100000"/>
              </a:lnSpc>
              <a:spcBef>
                <a:spcPts val="1000"/>
              </a:spcBef>
              <a:spcAft>
                <a:spcPts val="0"/>
              </a:spcAft>
              <a:buSzPts val="1440"/>
              <a:buNone/>
            </a:pPr>
            <a:r>
              <a:rPr lang="es-ES" sz="2000"/>
              <a:t>No participan de las reuniones del Consejo Pastoral y el otro día cuando se los invitó para la reunión preparatoria a la Novena de la Comunidad, no fueron. Los otros integrantes del Consejo les preguntaron qué pasó y ellos le dijeron que ellos van a la Parroquia a hacer sus reuniones y a la misa, pero que no son de la Parroquia, que ellos tienen su compromiso con el Movimiento. Que para ello eso es lo más importante y con participar de la misa ahí, ya está.</a:t>
            </a:r>
            <a:endParaRPr sz="20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g22e073f4f56_0_711"/>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s-ES"/>
              <a:t>PREGUNTAS PARA TRABAJAR EN GRUPOS:</a:t>
            </a:r>
            <a:endParaRPr/>
          </a:p>
        </p:txBody>
      </p:sp>
      <p:sp>
        <p:nvSpPr>
          <p:cNvPr id="322" name="Google Shape;322;g22e073f4f56_0_711"/>
          <p:cNvSpPr txBox="1"/>
          <p:nvPr>
            <p:ph idx="1" type="body"/>
          </p:nvPr>
        </p:nvSpPr>
        <p:spPr>
          <a:xfrm>
            <a:off x="441999" y="1562202"/>
            <a:ext cx="9223200" cy="4472100"/>
          </a:xfrm>
          <a:prstGeom prst="rect">
            <a:avLst/>
          </a:prstGeom>
          <a:noFill/>
          <a:ln>
            <a:noFill/>
          </a:ln>
        </p:spPr>
        <p:txBody>
          <a:bodyPr anchorCtr="0" anchor="t" bIns="45700" lIns="91425" spcFirstLastPara="1" rIns="91425" wrap="square" tIns="45700">
            <a:normAutofit/>
          </a:bodyPr>
          <a:lstStyle/>
          <a:p>
            <a:pPr indent="-342900" lvl="0" marL="342900" rtl="0" algn="just">
              <a:lnSpc>
                <a:spcPct val="100000"/>
              </a:lnSpc>
              <a:spcBef>
                <a:spcPts val="0"/>
              </a:spcBef>
              <a:spcAft>
                <a:spcPts val="0"/>
              </a:spcAft>
              <a:buSzPts val="1440"/>
              <a:buChar char="►"/>
            </a:pPr>
            <a:r>
              <a:rPr lang="es-ES"/>
              <a:t>¿</a:t>
            </a:r>
            <a:r>
              <a:rPr lang="es-ES" sz="1900"/>
              <a:t>Qué te pareció el caso del Movimiento “Buscadores de la Verdad”? ¿Qué es lo que más te llamó la atención?  </a:t>
            </a:r>
            <a:endParaRPr sz="1900"/>
          </a:p>
          <a:p>
            <a:pPr indent="0" lvl="0" marL="342900" rtl="0" algn="just">
              <a:lnSpc>
                <a:spcPct val="100000"/>
              </a:lnSpc>
              <a:spcBef>
                <a:spcPts val="0"/>
              </a:spcBef>
              <a:spcAft>
                <a:spcPts val="0"/>
              </a:spcAft>
              <a:buSzPts val="1440"/>
              <a:buNone/>
            </a:pPr>
            <a:r>
              <a:t/>
            </a:r>
            <a:endParaRPr sz="1900"/>
          </a:p>
          <a:p>
            <a:pPr indent="-342900" lvl="0" marL="342900" rtl="0" algn="l">
              <a:lnSpc>
                <a:spcPct val="100000"/>
              </a:lnSpc>
              <a:spcBef>
                <a:spcPts val="1000"/>
              </a:spcBef>
              <a:spcAft>
                <a:spcPts val="0"/>
              </a:spcAft>
              <a:buSzPts val="1540"/>
              <a:buChar char="►"/>
            </a:pPr>
            <a:r>
              <a:rPr lang="es-ES"/>
              <a:t>¿Considerás que el Movimiento en el que participas está integrado en una Comunidad Parroquial? </a:t>
            </a:r>
            <a:r>
              <a:rPr lang="es-ES" sz="1900"/>
              <a:t> </a:t>
            </a:r>
            <a:endParaRPr sz="1900"/>
          </a:p>
          <a:p>
            <a:pPr indent="-342900" lvl="0" marL="342900" rtl="0" algn="just">
              <a:lnSpc>
                <a:spcPct val="100000"/>
              </a:lnSpc>
              <a:spcBef>
                <a:spcPts val="1000"/>
              </a:spcBef>
              <a:spcAft>
                <a:spcPts val="0"/>
              </a:spcAft>
              <a:buSzPts val="1540"/>
              <a:buChar char="►"/>
            </a:pPr>
            <a:r>
              <a:rPr lang="es-ES" sz="1900"/>
              <a:t>¿Cómo se podría acrecentar la Comunidad Movimiento-Parroquia, tanto en la vida, como en la liturgia y la misión? </a:t>
            </a:r>
            <a:endParaRPr sz="1900"/>
          </a:p>
          <a:p>
            <a:pPr indent="0" lvl="0" marL="0" rtl="0" algn="just">
              <a:lnSpc>
                <a:spcPct val="100000"/>
              </a:lnSpc>
              <a:spcBef>
                <a:spcPts val="1000"/>
              </a:spcBef>
              <a:spcAft>
                <a:spcPts val="0"/>
              </a:spcAft>
              <a:buSzPts val="1440"/>
              <a:buNone/>
            </a:pPr>
            <a:r>
              <a:t/>
            </a:r>
            <a:endParaRPr sz="1900"/>
          </a:p>
          <a:p>
            <a:pPr indent="-342900" lvl="0" marL="342900" rtl="0" algn="just">
              <a:lnSpc>
                <a:spcPct val="100000"/>
              </a:lnSpc>
              <a:spcBef>
                <a:spcPts val="1000"/>
              </a:spcBef>
              <a:spcAft>
                <a:spcPts val="0"/>
              </a:spcAft>
              <a:buSzPts val="1540"/>
              <a:buChar char="►"/>
            </a:pPr>
            <a:r>
              <a:rPr lang="es-ES" sz="1900"/>
              <a:t>¿Qué significa para vos, ESCUCHAR? ¿De qué manera practican la ESCUCHA en tu Movimiento? ¿Cómo podemos mejorar los espacios de escucha y participación en nuestro movimiento?</a:t>
            </a:r>
            <a:endParaRPr sz="1900"/>
          </a:p>
          <a:p>
            <a:pPr indent="0" lvl="0" marL="0" rtl="0" algn="just">
              <a:lnSpc>
                <a:spcPct val="100000"/>
              </a:lnSpc>
              <a:spcBef>
                <a:spcPts val="1000"/>
              </a:spcBef>
              <a:spcAft>
                <a:spcPts val="0"/>
              </a:spcAft>
              <a:buSzPts val="1440"/>
              <a:buNone/>
            </a:pPr>
            <a:r>
              <a:t/>
            </a:r>
            <a:endParaRPr sz="19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g1e0b605eb94_0_158"/>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s-ES"/>
              <a:t>UNA AYUDA RECHAZADA</a:t>
            </a:r>
            <a:endParaRPr/>
          </a:p>
        </p:txBody>
      </p:sp>
      <p:sp>
        <p:nvSpPr>
          <p:cNvPr id="328" name="Google Shape;328;g1e0b605eb94_0_158"/>
          <p:cNvSpPr txBox="1"/>
          <p:nvPr>
            <p:ph idx="1" type="body"/>
          </p:nvPr>
        </p:nvSpPr>
        <p:spPr>
          <a:xfrm>
            <a:off x="677325" y="1930500"/>
            <a:ext cx="8746500" cy="3880800"/>
          </a:xfrm>
          <a:prstGeom prst="rect">
            <a:avLst/>
          </a:prstGeom>
          <a:noFill/>
          <a:ln>
            <a:noFill/>
          </a:ln>
        </p:spPr>
        <p:txBody>
          <a:bodyPr anchorCtr="0" anchor="t" bIns="45700" lIns="91425" spcFirstLastPara="1" rIns="91425" wrap="square" tIns="45700">
            <a:normAutofit fontScale="85000" lnSpcReduction="10000"/>
          </a:bodyPr>
          <a:lstStyle/>
          <a:p>
            <a:pPr indent="0" lvl="0" marL="0" rtl="0" algn="just">
              <a:lnSpc>
                <a:spcPct val="100000"/>
              </a:lnSpc>
              <a:spcBef>
                <a:spcPts val="1000"/>
              </a:spcBef>
              <a:spcAft>
                <a:spcPts val="0"/>
              </a:spcAft>
              <a:buClr>
                <a:schemeClr val="dk1"/>
              </a:buClr>
              <a:buSzPct val="47132"/>
              <a:buFont typeface="Arial"/>
              <a:buNone/>
            </a:pPr>
            <a:r>
              <a:rPr lang="es-ES" sz="2333"/>
              <a:t>Carmela es una señora de 45 años que siempre participa en las Misas del movimiento “Manos a la obra” de su parroquia “San Roque”. </a:t>
            </a:r>
            <a:endParaRPr sz="2333"/>
          </a:p>
          <a:p>
            <a:pPr indent="0" lvl="0" marL="0" rtl="0" algn="just">
              <a:lnSpc>
                <a:spcPct val="100000"/>
              </a:lnSpc>
              <a:spcBef>
                <a:spcPts val="1000"/>
              </a:spcBef>
              <a:spcAft>
                <a:spcPts val="0"/>
              </a:spcAft>
              <a:buClr>
                <a:schemeClr val="dk1"/>
              </a:buClr>
              <a:buSzPct val="47132"/>
              <a:buFont typeface="Arial"/>
              <a:buNone/>
            </a:pPr>
            <a:r>
              <a:rPr lang="es-ES" sz="2333"/>
              <a:t>Un domingo en una Misa, una señora le pide si podía ayudar en el momento de la colecta juntando el dinero, así que ella lo hace con mucho gusto, por lo que a partir de ese momento ayudaba semanalmente en la colecta. </a:t>
            </a:r>
            <a:endParaRPr sz="2333"/>
          </a:p>
          <a:p>
            <a:pPr indent="0" lvl="0" marL="0" rtl="0" algn="just">
              <a:lnSpc>
                <a:spcPct val="100000"/>
              </a:lnSpc>
              <a:spcBef>
                <a:spcPts val="1000"/>
              </a:spcBef>
              <a:spcAft>
                <a:spcPts val="0"/>
              </a:spcAft>
              <a:buClr>
                <a:schemeClr val="dk1"/>
              </a:buClr>
              <a:buSzPct val="47132"/>
              <a:buFont typeface="Arial"/>
              <a:buNone/>
            </a:pPr>
            <a:r>
              <a:rPr lang="es-ES" sz="2333"/>
              <a:t>Un día, al finalizar una Misa, una integrante de la sacristía de la parroquia, que es parte del movimiento “Manos a la obra”, se acerca a ella para decirle, de una manera no muy agradable, que no le gustó que Carmela se metiera en un área donde ella no forma parte, y que no lo vuelva a hacer.</a:t>
            </a:r>
            <a:endParaRPr sz="2333"/>
          </a:p>
          <a:p>
            <a:pPr indent="0" lvl="0" marL="0" rtl="0" algn="just">
              <a:lnSpc>
                <a:spcPct val="100000"/>
              </a:lnSpc>
              <a:spcBef>
                <a:spcPts val="1000"/>
              </a:spcBef>
              <a:spcAft>
                <a:spcPts val="0"/>
              </a:spcAft>
              <a:buSzPct val="72615"/>
              <a:buNone/>
            </a:pPr>
            <a:r>
              <a:rPr lang="es-ES" sz="2333"/>
              <a:t>A Carmela le ofendió mucho esta situación, por lo que decide no asistir a las Misas de esa parroquia durante un tiempo.</a:t>
            </a:r>
            <a:endParaRPr sz="2000"/>
          </a:p>
          <a:p>
            <a:pPr indent="0" lvl="0" marL="0" rtl="0" algn="just">
              <a:lnSpc>
                <a:spcPct val="100000"/>
              </a:lnSpc>
              <a:spcBef>
                <a:spcPts val="1000"/>
              </a:spcBef>
              <a:spcAft>
                <a:spcPts val="0"/>
              </a:spcAft>
              <a:buSzPct val="84705"/>
              <a:buNone/>
            </a:pPr>
            <a:r>
              <a:t/>
            </a:r>
            <a:endParaRPr sz="20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g1e0b605eb94_0_163"/>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s-ES"/>
              <a:t>PREGUNTAS PARA TRABAJAR EN GRUPOS:</a:t>
            </a:r>
            <a:endParaRPr/>
          </a:p>
        </p:txBody>
      </p:sp>
      <p:sp>
        <p:nvSpPr>
          <p:cNvPr id="334" name="Google Shape;334;g1e0b605eb94_0_163"/>
          <p:cNvSpPr txBox="1"/>
          <p:nvPr>
            <p:ph idx="1" type="body"/>
          </p:nvPr>
        </p:nvSpPr>
        <p:spPr>
          <a:xfrm>
            <a:off x="441999" y="1562202"/>
            <a:ext cx="9223200" cy="4472100"/>
          </a:xfrm>
          <a:prstGeom prst="rect">
            <a:avLst/>
          </a:prstGeom>
          <a:noFill/>
          <a:ln>
            <a:noFill/>
          </a:ln>
        </p:spPr>
        <p:txBody>
          <a:bodyPr anchorCtr="0" anchor="t" bIns="45700" lIns="91425" spcFirstLastPara="1" rIns="91425" wrap="square" tIns="45700">
            <a:normAutofit/>
          </a:bodyPr>
          <a:lstStyle/>
          <a:p>
            <a:pPr indent="-342900" lvl="0" marL="342900" rtl="0" algn="just">
              <a:lnSpc>
                <a:spcPct val="100000"/>
              </a:lnSpc>
              <a:spcBef>
                <a:spcPts val="0"/>
              </a:spcBef>
              <a:spcAft>
                <a:spcPts val="0"/>
              </a:spcAft>
              <a:buSzPts val="1440"/>
              <a:buChar char="►"/>
            </a:pPr>
            <a:r>
              <a:rPr lang="es-ES"/>
              <a:t>¿</a:t>
            </a:r>
            <a:r>
              <a:rPr lang="es-ES" sz="1900"/>
              <a:t>Qué te pareció el caso de Carmela? ¿Qué es lo que más te llamó la atención?  </a:t>
            </a:r>
            <a:endParaRPr sz="1900"/>
          </a:p>
          <a:p>
            <a:pPr indent="0" lvl="0" marL="342900" rtl="0" algn="just">
              <a:lnSpc>
                <a:spcPct val="100000"/>
              </a:lnSpc>
              <a:spcBef>
                <a:spcPts val="0"/>
              </a:spcBef>
              <a:spcAft>
                <a:spcPts val="0"/>
              </a:spcAft>
              <a:buSzPts val="1440"/>
              <a:buNone/>
            </a:pPr>
            <a:r>
              <a:t/>
            </a:r>
            <a:endParaRPr sz="1900"/>
          </a:p>
          <a:p>
            <a:pPr indent="-342900" lvl="0" marL="342900" rtl="0" algn="l">
              <a:lnSpc>
                <a:spcPct val="100000"/>
              </a:lnSpc>
              <a:spcBef>
                <a:spcPts val="1000"/>
              </a:spcBef>
              <a:spcAft>
                <a:spcPts val="0"/>
              </a:spcAft>
              <a:buSzPts val="1540"/>
              <a:buChar char="►"/>
            </a:pPr>
            <a:r>
              <a:rPr lang="es-ES"/>
              <a:t>¿Cómo crees que deberían haber actuado las personas de sacristía? ¿Y vos qué hubieras hecho en el lugar de Carmela? ¿Cómo te hubieras sentido?</a:t>
            </a:r>
            <a:endParaRPr sz="1900"/>
          </a:p>
          <a:p>
            <a:pPr indent="0" lvl="0" marL="0" rtl="0" algn="just">
              <a:lnSpc>
                <a:spcPct val="100000"/>
              </a:lnSpc>
              <a:spcBef>
                <a:spcPts val="1000"/>
              </a:spcBef>
              <a:spcAft>
                <a:spcPts val="0"/>
              </a:spcAft>
              <a:buSzPts val="1440"/>
              <a:buNone/>
            </a:pPr>
            <a:r>
              <a:rPr lang="es-ES" sz="1900"/>
              <a:t> </a:t>
            </a:r>
            <a:endParaRPr sz="1900"/>
          </a:p>
          <a:p>
            <a:pPr indent="-342900" lvl="0" marL="342900" rtl="0" algn="just">
              <a:lnSpc>
                <a:spcPct val="100000"/>
              </a:lnSpc>
              <a:spcBef>
                <a:spcPts val="1000"/>
              </a:spcBef>
              <a:spcAft>
                <a:spcPts val="0"/>
              </a:spcAft>
              <a:buSzPts val="1540"/>
              <a:buChar char="►"/>
            </a:pPr>
            <a:r>
              <a:rPr lang="es-ES" sz="1900"/>
              <a:t>¿Pensas que esto último es lo que termina alejando a las personas o lo utilizan como simple excusa? </a:t>
            </a:r>
            <a:endParaRPr sz="1900"/>
          </a:p>
          <a:p>
            <a:pPr indent="0" lvl="0" marL="0" rtl="0" algn="just">
              <a:lnSpc>
                <a:spcPct val="100000"/>
              </a:lnSpc>
              <a:spcBef>
                <a:spcPts val="1000"/>
              </a:spcBef>
              <a:spcAft>
                <a:spcPts val="0"/>
              </a:spcAft>
              <a:buSzPts val="1440"/>
              <a:buNone/>
            </a:pPr>
            <a:r>
              <a:t/>
            </a:r>
            <a:endParaRPr sz="1900"/>
          </a:p>
          <a:p>
            <a:pPr indent="-342900" lvl="0" marL="342900" rtl="0" algn="just">
              <a:lnSpc>
                <a:spcPct val="100000"/>
              </a:lnSpc>
              <a:spcBef>
                <a:spcPts val="1000"/>
              </a:spcBef>
              <a:spcAft>
                <a:spcPts val="0"/>
              </a:spcAft>
              <a:buSzPts val="1540"/>
              <a:buChar char="►"/>
            </a:pPr>
            <a:r>
              <a:rPr lang="es-ES" sz="1900"/>
              <a:t>¿Qué significa para vos, ESCUCHAR? ¿De qué manera practican la ESCUCHA en tu Comunidad? ¿Cómo podemos mejorar los espacios de escucha y participación en nuestro movimiento?</a:t>
            </a:r>
            <a:endParaRPr sz="1900"/>
          </a:p>
          <a:p>
            <a:pPr indent="0" lvl="0" marL="0" rtl="0" algn="just">
              <a:lnSpc>
                <a:spcPct val="100000"/>
              </a:lnSpc>
              <a:spcBef>
                <a:spcPts val="1000"/>
              </a:spcBef>
              <a:spcAft>
                <a:spcPts val="0"/>
              </a:spcAft>
              <a:buSzPts val="1440"/>
              <a:buNone/>
            </a:pPr>
            <a:r>
              <a:t/>
            </a:r>
            <a:endParaRPr sz="19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g226870c4463_0_65"/>
          <p:cNvSpPr txBox="1"/>
          <p:nvPr>
            <p:ph type="ctrTitle"/>
          </p:nvPr>
        </p:nvSpPr>
        <p:spPr>
          <a:xfrm>
            <a:off x="999176" y="622800"/>
            <a:ext cx="8413800" cy="16464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accent1"/>
              </a:buClr>
              <a:buSzPts val="6600"/>
              <a:buFont typeface="Trebuchet MS"/>
              <a:buNone/>
            </a:pPr>
            <a:r>
              <a:rPr lang="es-ES" sz="5000"/>
              <a:t>TRABAJAMOS </a:t>
            </a:r>
            <a:endParaRPr sz="5000"/>
          </a:p>
          <a:p>
            <a:pPr indent="0" lvl="0" marL="0" rtl="0" algn="ctr">
              <a:lnSpc>
                <a:spcPct val="100000"/>
              </a:lnSpc>
              <a:spcBef>
                <a:spcPts val="0"/>
              </a:spcBef>
              <a:spcAft>
                <a:spcPts val="0"/>
              </a:spcAft>
              <a:buClr>
                <a:schemeClr val="accent1"/>
              </a:buClr>
              <a:buSzPts val="6600"/>
              <a:buFont typeface="Trebuchet MS"/>
              <a:buNone/>
            </a:pPr>
            <a:r>
              <a:rPr lang="es-ES" sz="5000"/>
              <a:t>INSTITUCIONES EDUCATIVAS</a:t>
            </a:r>
            <a:endParaRPr sz="4400"/>
          </a:p>
        </p:txBody>
      </p:sp>
      <p:pic>
        <p:nvPicPr>
          <p:cNvPr id="340" name="Google Shape;340;g226870c4463_0_65"/>
          <p:cNvPicPr preferRelativeResize="0"/>
          <p:nvPr/>
        </p:nvPicPr>
        <p:blipFill rotWithShape="1">
          <a:blip r:embed="rId3">
            <a:alphaModFix/>
          </a:blip>
          <a:srcRect b="0" l="0" r="0" t="0"/>
          <a:stretch/>
        </p:blipFill>
        <p:spPr>
          <a:xfrm>
            <a:off x="2337890" y="2486825"/>
            <a:ext cx="5896350" cy="4088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226870c4463_0_4"/>
          <p:cNvSpPr txBox="1"/>
          <p:nvPr>
            <p:ph type="ctrTitle"/>
          </p:nvPr>
        </p:nvSpPr>
        <p:spPr>
          <a:xfrm>
            <a:off x="571500" y="991725"/>
            <a:ext cx="9110400" cy="4370100"/>
          </a:xfrm>
          <a:prstGeom prst="rect">
            <a:avLst/>
          </a:prstGeom>
          <a:noFill/>
          <a:ln>
            <a:noFill/>
          </a:ln>
        </p:spPr>
        <p:txBody>
          <a:bodyPr anchorCtr="0" anchor="b" bIns="45700" lIns="91425" spcFirstLastPara="1" rIns="91425" wrap="square" tIns="45700">
            <a:noAutofit/>
          </a:bodyPr>
          <a:lstStyle/>
          <a:p>
            <a:pPr indent="449580" lvl="0" marL="0" rtl="0" algn="just">
              <a:lnSpc>
                <a:spcPct val="107916"/>
              </a:lnSpc>
              <a:spcBef>
                <a:spcPts val="0"/>
              </a:spcBef>
              <a:spcAft>
                <a:spcPts val="800"/>
              </a:spcAft>
              <a:buClr>
                <a:schemeClr val="dk1"/>
              </a:buClr>
              <a:buSzPts val="1100"/>
              <a:buFont typeface="Arial"/>
              <a:buNone/>
            </a:pPr>
            <a:r>
              <a:rPr lang="es-ES" sz="2100">
                <a:solidFill>
                  <a:schemeClr val="dk1"/>
                </a:solidFill>
                <a:latin typeface="Arial"/>
                <a:ea typeface="Arial"/>
                <a:cs typeface="Arial"/>
                <a:sym typeface="Arial"/>
              </a:rPr>
              <a:t>Son </a:t>
            </a:r>
            <a:r>
              <a:rPr b="1" lang="es-ES" sz="2100">
                <a:solidFill>
                  <a:schemeClr val="dk1"/>
                </a:solidFill>
                <a:highlight>
                  <a:srgbClr val="FFFF00"/>
                </a:highlight>
                <a:latin typeface="Arial"/>
                <a:ea typeface="Arial"/>
                <a:cs typeface="Arial"/>
                <a:sym typeface="Arial"/>
              </a:rPr>
              <a:t>encuentros fraternos,</a:t>
            </a:r>
            <a:r>
              <a:rPr lang="es-ES" sz="2100">
                <a:solidFill>
                  <a:schemeClr val="dk1"/>
                </a:solidFill>
                <a:latin typeface="Arial"/>
                <a:ea typeface="Arial"/>
                <a:cs typeface="Arial"/>
                <a:sym typeface="Arial"/>
              </a:rPr>
              <a:t> en los cuales las diversas comunidades que conforman nuestra Iglesia particular </a:t>
            </a:r>
            <a:r>
              <a:rPr b="1" lang="es-ES" sz="2100">
                <a:solidFill>
                  <a:schemeClr val="dk1"/>
                </a:solidFill>
                <a:highlight>
                  <a:srgbClr val="FFFF00"/>
                </a:highlight>
                <a:latin typeface="Arial"/>
                <a:ea typeface="Arial"/>
                <a:cs typeface="Arial"/>
                <a:sym typeface="Arial"/>
              </a:rPr>
              <a:t>fortalecen y celebran su comunión diocesana y, abiertas al Espíritu Santo, disciernen el camino pastoral diocesano sobre un desafío pastoral en particular</a:t>
            </a:r>
            <a:r>
              <a:rPr lang="es-ES" sz="2100">
                <a:solidFill>
                  <a:schemeClr val="dk1"/>
                </a:solidFill>
                <a:latin typeface="Arial"/>
                <a:ea typeface="Arial"/>
                <a:cs typeface="Arial"/>
                <a:sym typeface="Arial"/>
              </a:rPr>
              <a:t>, que se ha discernido como necesario para ser profundizado. En la Asamblea se anima a que </a:t>
            </a:r>
            <a:r>
              <a:rPr b="1" lang="es-ES" sz="2100">
                <a:solidFill>
                  <a:schemeClr val="dk1"/>
                </a:solidFill>
                <a:highlight>
                  <a:srgbClr val="FFFF00"/>
                </a:highlight>
                <a:latin typeface="Arial"/>
                <a:ea typeface="Arial"/>
                <a:cs typeface="Arial"/>
                <a:sym typeface="Arial"/>
              </a:rPr>
              <a:t>todo el Pueblo de Dios, fieles laicos, consagrados, diáconos, sacerdotes y obispos, participen activamente</a:t>
            </a:r>
            <a:r>
              <a:rPr lang="es-ES" sz="2100">
                <a:solidFill>
                  <a:schemeClr val="dk1"/>
                </a:solidFill>
                <a:latin typeface="Arial"/>
                <a:ea typeface="Arial"/>
                <a:cs typeface="Arial"/>
                <a:sym typeface="Arial"/>
              </a:rPr>
              <a:t> cada cual, de acuerdo a sus responsabilidades, en las diversas etapas de preparación de la Asamblea. Una vez convocada la fecha de celebración de la Asamblea, </a:t>
            </a:r>
            <a:r>
              <a:rPr b="1" lang="es-ES" sz="2100">
                <a:solidFill>
                  <a:schemeClr val="dk1"/>
                </a:solidFill>
                <a:highlight>
                  <a:srgbClr val="FFFF00"/>
                </a:highlight>
                <a:latin typeface="Arial"/>
                <a:ea typeface="Arial"/>
                <a:cs typeface="Arial"/>
                <a:sym typeface="Arial"/>
              </a:rPr>
              <a:t>participan en ella los delegados de los diversos sectores del Pueblo de Dios arriba mencionados, para orar, reflexionar, y elaborar orientaciones pastorales, a partir del material de reflexión que se ha aportado durante el período de preparación de la Asamblea. </a:t>
            </a:r>
            <a:endParaRPr b="1" sz="7500">
              <a:highlight>
                <a:srgbClr val="FFFF00"/>
              </a:highlight>
            </a:endParaRPr>
          </a:p>
        </p:txBody>
      </p:sp>
      <p:pic>
        <p:nvPicPr>
          <p:cNvPr id="155" name="Google Shape;155;g226870c4463_0_4"/>
          <p:cNvPicPr preferRelativeResize="0"/>
          <p:nvPr/>
        </p:nvPicPr>
        <p:blipFill rotWithShape="1">
          <a:blip r:embed="rId3">
            <a:alphaModFix/>
          </a:blip>
          <a:srcRect b="0" l="0" r="0" t="0"/>
          <a:stretch/>
        </p:blipFill>
        <p:spPr>
          <a:xfrm>
            <a:off x="3966900" y="5059250"/>
            <a:ext cx="2500957" cy="1734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18"/>
          <p:cNvSpPr txBox="1"/>
          <p:nvPr>
            <p:ph type="title"/>
          </p:nvPr>
        </p:nvSpPr>
        <p:spPr>
          <a:xfrm>
            <a:off x="625083" y="766355"/>
            <a:ext cx="8596668" cy="13208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s-ES"/>
              <a:t>DOCENTES ALTERNATIVOS</a:t>
            </a:r>
            <a:endParaRPr/>
          </a:p>
        </p:txBody>
      </p:sp>
      <p:sp>
        <p:nvSpPr>
          <p:cNvPr id="346" name="Google Shape;346;p18"/>
          <p:cNvSpPr txBox="1"/>
          <p:nvPr>
            <p:ph idx="1" type="body"/>
          </p:nvPr>
        </p:nvSpPr>
        <p:spPr>
          <a:xfrm>
            <a:off x="756800" y="1764925"/>
            <a:ext cx="8465100" cy="3361800"/>
          </a:xfrm>
          <a:prstGeom prst="rect">
            <a:avLst/>
          </a:prstGeom>
          <a:noFill/>
          <a:ln>
            <a:noFill/>
          </a:ln>
        </p:spPr>
        <p:txBody>
          <a:bodyPr anchorCtr="0" anchor="t" bIns="45700" lIns="91425" spcFirstLastPara="1" rIns="91425" wrap="square" tIns="45700">
            <a:noAutofit/>
          </a:bodyPr>
          <a:lstStyle/>
          <a:p>
            <a:pPr indent="0" lvl="0" marL="0" rtl="0" algn="just">
              <a:lnSpc>
                <a:spcPct val="80000"/>
              </a:lnSpc>
              <a:spcBef>
                <a:spcPts val="0"/>
              </a:spcBef>
              <a:spcAft>
                <a:spcPts val="0"/>
              </a:spcAft>
              <a:buSzPts val="1332"/>
              <a:buNone/>
            </a:pPr>
            <a:r>
              <a:rPr lang="es-ES" sz="2050"/>
              <a:t>Mariela es una profesora de Educación Religiosa Escolar, Filosofía y en su tiempo restante atiende un grupo de adolescentes que trabajan en la comunidad fundada por el propio grupo escolar.</a:t>
            </a:r>
            <a:endParaRPr sz="2050"/>
          </a:p>
          <a:p>
            <a:pPr indent="0" lvl="0" marL="0" rtl="0" algn="just">
              <a:lnSpc>
                <a:spcPct val="80000"/>
              </a:lnSpc>
              <a:spcBef>
                <a:spcPts val="1000"/>
              </a:spcBef>
              <a:spcAft>
                <a:spcPts val="0"/>
              </a:spcAft>
              <a:buSzPts val="1332"/>
              <a:buNone/>
            </a:pPr>
            <a:r>
              <a:rPr lang="es-ES" sz="2050"/>
              <a:t>Hace un par de años,   Mariela empezó a practicar Yoga y otras terapias alternativas, igualmente no deja de participar en algunas celebraciones litúrgicas, aunque ahora ya no con tanta frecuencia y entusiamo.</a:t>
            </a:r>
            <a:endParaRPr sz="2050"/>
          </a:p>
          <a:p>
            <a:pPr indent="0" lvl="0" marL="0" rtl="0" algn="just">
              <a:lnSpc>
                <a:spcPct val="80000"/>
              </a:lnSpc>
              <a:spcBef>
                <a:spcPts val="1000"/>
              </a:spcBef>
              <a:spcAft>
                <a:spcPts val="0"/>
              </a:spcAft>
              <a:buSzPts val="1332"/>
              <a:buNone/>
            </a:pPr>
            <a:r>
              <a:rPr lang="es-ES" sz="2050"/>
              <a:t>Las autoridades, han decidido cambiar a Mariela de su puesto de trabajo, llamándola a trabajar a la Biblioteca del colegio</a:t>
            </a:r>
            <a:endParaRPr sz="2050"/>
          </a:p>
          <a:p>
            <a:pPr indent="0" lvl="0" marL="0" rtl="0" algn="just">
              <a:lnSpc>
                <a:spcPct val="80000"/>
              </a:lnSpc>
              <a:spcBef>
                <a:spcPts val="1000"/>
              </a:spcBef>
              <a:spcAft>
                <a:spcPts val="0"/>
              </a:spcAft>
              <a:buSzPts val="1332"/>
              <a:buNone/>
            </a:pPr>
            <a:r>
              <a:t/>
            </a:r>
            <a:endParaRPr sz="2142"/>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g1e0b605eb94_0_4"/>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s-ES"/>
              <a:t>PREGUNTAS PARA TRABAJAR EN GRUPOS:</a:t>
            </a:r>
            <a:endParaRPr/>
          </a:p>
        </p:txBody>
      </p:sp>
      <p:sp>
        <p:nvSpPr>
          <p:cNvPr id="352" name="Google Shape;352;g1e0b605eb94_0_4"/>
          <p:cNvSpPr txBox="1"/>
          <p:nvPr>
            <p:ph idx="1" type="body"/>
          </p:nvPr>
        </p:nvSpPr>
        <p:spPr>
          <a:xfrm>
            <a:off x="677334" y="1646239"/>
            <a:ext cx="8596800" cy="3880800"/>
          </a:xfrm>
          <a:prstGeom prst="rect">
            <a:avLst/>
          </a:prstGeom>
          <a:noFill/>
          <a:ln>
            <a:noFill/>
          </a:ln>
        </p:spPr>
        <p:txBody>
          <a:bodyPr anchorCtr="0" anchor="t" bIns="45700" lIns="91425" spcFirstLastPara="1" rIns="91425" wrap="square" tIns="45700">
            <a:normAutofit/>
          </a:bodyPr>
          <a:lstStyle/>
          <a:p>
            <a:pPr indent="-342900" lvl="0" marL="342900" rtl="0" algn="just">
              <a:lnSpc>
                <a:spcPct val="100000"/>
              </a:lnSpc>
              <a:spcBef>
                <a:spcPts val="1000"/>
              </a:spcBef>
              <a:spcAft>
                <a:spcPts val="0"/>
              </a:spcAft>
              <a:buSzPts val="1540"/>
              <a:buChar char="►"/>
            </a:pPr>
            <a:r>
              <a:rPr lang="es-ES" sz="2000"/>
              <a:t>¿Qué crees que debería hacer Mariela? </a:t>
            </a:r>
            <a:endParaRPr sz="2000"/>
          </a:p>
          <a:p>
            <a:pPr indent="-342900" lvl="0" marL="342900" rtl="0" algn="just">
              <a:lnSpc>
                <a:spcPct val="100000"/>
              </a:lnSpc>
              <a:spcBef>
                <a:spcPts val="1000"/>
              </a:spcBef>
              <a:spcAft>
                <a:spcPts val="0"/>
              </a:spcAft>
              <a:buSzPts val="1540"/>
              <a:buChar char="►"/>
            </a:pPr>
            <a:r>
              <a:rPr lang="es-ES" sz="2000"/>
              <a:t>¿Cómo crees que deberían actuar las autoridades del Colegio?</a:t>
            </a:r>
            <a:endParaRPr sz="2000"/>
          </a:p>
          <a:p>
            <a:pPr indent="-342900" lvl="0" marL="342900" rtl="0" algn="just">
              <a:lnSpc>
                <a:spcPct val="100000"/>
              </a:lnSpc>
              <a:spcBef>
                <a:spcPts val="1000"/>
              </a:spcBef>
              <a:spcAft>
                <a:spcPts val="0"/>
              </a:spcAft>
              <a:buSzPts val="2000"/>
              <a:buChar char="►"/>
            </a:pPr>
            <a:r>
              <a:rPr lang="es-ES" sz="2000"/>
              <a:t>¿Qué deberían hacer los encargados de la Pastoral del Colegio? ¿Por qué? ¿Para qué?</a:t>
            </a:r>
            <a:endParaRPr sz="2000"/>
          </a:p>
          <a:p>
            <a:pPr indent="-342900" lvl="0" marL="342900" rtl="0" algn="just">
              <a:lnSpc>
                <a:spcPct val="100000"/>
              </a:lnSpc>
              <a:spcBef>
                <a:spcPts val="1000"/>
              </a:spcBef>
              <a:spcAft>
                <a:spcPts val="0"/>
              </a:spcAft>
              <a:buSzPts val="1540"/>
              <a:buChar char="►"/>
            </a:pPr>
            <a:r>
              <a:rPr lang="es-ES" sz="1900"/>
              <a:t>¿Qué significa para vos, ESCUCHAR? ¿De qué manera practican la ESCUCHA en tu Comunidad? ¿Cómo podemos mejorar los espacios de escucha y participación en nuestra comunidad educativa?</a:t>
            </a:r>
            <a:endParaRPr sz="19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g22e073f4f56_0_850"/>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s-ES"/>
              <a:t>UNA GRIETA PASTORAL</a:t>
            </a:r>
            <a:endParaRPr/>
          </a:p>
        </p:txBody>
      </p:sp>
      <p:sp>
        <p:nvSpPr>
          <p:cNvPr id="358" name="Google Shape;358;g22e073f4f56_0_850"/>
          <p:cNvSpPr txBox="1"/>
          <p:nvPr>
            <p:ph idx="1" type="body"/>
          </p:nvPr>
        </p:nvSpPr>
        <p:spPr>
          <a:xfrm>
            <a:off x="403400" y="1327900"/>
            <a:ext cx="9513900" cy="5126700"/>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100000"/>
              </a:lnSpc>
              <a:spcBef>
                <a:spcPts val="1000"/>
              </a:spcBef>
              <a:spcAft>
                <a:spcPts val="0"/>
              </a:spcAft>
              <a:buSzPts val="1440"/>
              <a:buNone/>
            </a:pPr>
            <a:r>
              <a:rPr lang="es-ES" sz="2000"/>
              <a:t>En el Colegio San Felipe, asisten alumnos de Nivel Secundario, de clase social media. En la clase de educación religiosa escolar, el Profe Saulo  estuvo trabajando el tema de Semana Santa, los alumnos realizaron, a lo largo de semanas, distintos trabajos que les fueron preparando para este momento.  </a:t>
            </a:r>
            <a:endParaRPr sz="2000"/>
          </a:p>
          <a:p>
            <a:pPr indent="0" lvl="0" marL="0" rtl="0" algn="just">
              <a:lnSpc>
                <a:spcPct val="100000"/>
              </a:lnSpc>
              <a:spcBef>
                <a:spcPts val="1000"/>
              </a:spcBef>
              <a:spcAft>
                <a:spcPts val="0"/>
              </a:spcAft>
              <a:buSzPts val="1440"/>
              <a:buNone/>
            </a:pPr>
            <a:r>
              <a:rPr lang="es-ES" sz="2000"/>
              <a:t>Cerca ya de la fecha, invita a sus alumnos adolescentes para que puedan  participar de las celebraciones de Semana Santa, al menos de la Misa de Pascua,  les recuerda su importancia y les deja como tarea reflexionar sobre la homilía. </a:t>
            </a:r>
            <a:endParaRPr sz="2000"/>
          </a:p>
          <a:p>
            <a:pPr indent="0" lvl="0" marL="0" rtl="0" algn="just">
              <a:lnSpc>
                <a:spcPct val="100000"/>
              </a:lnSpc>
              <a:spcBef>
                <a:spcPts val="1000"/>
              </a:spcBef>
              <a:spcAft>
                <a:spcPts val="0"/>
              </a:spcAft>
              <a:buSzPts val="1440"/>
              <a:buNone/>
            </a:pPr>
            <a:r>
              <a:rPr lang="es-ES" sz="2000"/>
              <a:t>Al lunes siguiente de Pascuas, el Profe abre el diálogo y la participación para compartir las vivencias de Semana Santa de los chicos con sus familias. Muchos de ellos comentan que ni ahi, que no les interesaba, que ni ellos ni su familia participaban. No le encontraban sentido y se aburrían…</a:t>
            </a:r>
            <a:endParaRPr sz="2000"/>
          </a:p>
          <a:p>
            <a:pPr indent="0" lvl="0" marL="0" rtl="0" algn="just">
              <a:lnSpc>
                <a:spcPct val="100000"/>
              </a:lnSpc>
              <a:spcBef>
                <a:spcPts val="1000"/>
              </a:spcBef>
              <a:spcAft>
                <a:spcPts val="0"/>
              </a:spcAft>
              <a:buSzPts val="1440"/>
              <a:buNone/>
            </a:pPr>
            <a:r>
              <a:rPr lang="es-ES" sz="2000"/>
              <a:t>Pero había particularmente un alumno, Joaquin que se lo notaba un poco triste y avergonzado,  no sabe qué responder porque no fue, aunque el tenía ganas, pero su papá no lo buscaría para la celebración y éste dijo estar ocupado en un torneo de Paddle, la madre por otra parte aprovecho el finde largo para salir de compras y salidas con amigas.</a:t>
            </a:r>
            <a:endParaRPr sz="20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g22e073f4f56_0_989"/>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s-ES"/>
              <a:t>PREGUNTAS PARA TRABAJAR EN GRUPOS:</a:t>
            </a:r>
            <a:endParaRPr/>
          </a:p>
        </p:txBody>
      </p:sp>
      <p:sp>
        <p:nvSpPr>
          <p:cNvPr id="364" name="Google Shape;364;g22e073f4f56_0_989"/>
          <p:cNvSpPr txBox="1"/>
          <p:nvPr>
            <p:ph idx="1" type="body"/>
          </p:nvPr>
        </p:nvSpPr>
        <p:spPr>
          <a:xfrm>
            <a:off x="677334" y="1646239"/>
            <a:ext cx="8596800" cy="3880800"/>
          </a:xfrm>
          <a:prstGeom prst="rect">
            <a:avLst/>
          </a:prstGeom>
          <a:noFill/>
          <a:ln>
            <a:noFill/>
          </a:ln>
        </p:spPr>
        <p:txBody>
          <a:bodyPr anchorCtr="0" anchor="t" bIns="45700" lIns="91425" spcFirstLastPara="1" rIns="91425" wrap="square" tIns="45700">
            <a:normAutofit/>
          </a:bodyPr>
          <a:lstStyle/>
          <a:p>
            <a:pPr indent="-342900" lvl="0" marL="342900" rtl="0" algn="just">
              <a:lnSpc>
                <a:spcPct val="100000"/>
              </a:lnSpc>
              <a:spcBef>
                <a:spcPts val="1000"/>
              </a:spcBef>
              <a:spcAft>
                <a:spcPts val="0"/>
              </a:spcAft>
              <a:buSzPts val="1540"/>
              <a:buChar char="►"/>
            </a:pPr>
            <a:r>
              <a:rPr lang="es-ES" sz="2000"/>
              <a:t>¿Qué te pareció la situación del Profe Saulo con sus alumnos? Qué es lo que más te llama la atención</a:t>
            </a:r>
            <a:endParaRPr sz="2000"/>
          </a:p>
          <a:p>
            <a:pPr indent="-342900" lvl="0" marL="342900" rtl="0" algn="just">
              <a:lnSpc>
                <a:spcPct val="100000"/>
              </a:lnSpc>
              <a:spcBef>
                <a:spcPts val="1000"/>
              </a:spcBef>
              <a:spcAft>
                <a:spcPts val="0"/>
              </a:spcAft>
              <a:buSzPts val="1540"/>
              <a:buChar char="►"/>
            </a:pPr>
            <a:r>
              <a:rPr lang="es-ES" sz="2000"/>
              <a:t>¿Qué harías vos, siendo profesor en un caso así?</a:t>
            </a:r>
            <a:endParaRPr sz="2000"/>
          </a:p>
          <a:p>
            <a:pPr indent="-342900" lvl="0" marL="342900" rtl="0" algn="just">
              <a:lnSpc>
                <a:spcPct val="100000"/>
              </a:lnSpc>
              <a:spcBef>
                <a:spcPts val="1000"/>
              </a:spcBef>
              <a:spcAft>
                <a:spcPts val="0"/>
              </a:spcAft>
              <a:buSzPts val="1540"/>
              <a:buChar char="►"/>
            </a:pPr>
            <a:r>
              <a:rPr lang="es-ES" sz="2000"/>
              <a:t>¿El equipo de pastoral, cómo podría ayudar a Joaquin? ¿Habrá alternativas para llegar a los padres?¿Cómo se podría trabajar desde la escuela?</a:t>
            </a:r>
            <a:endParaRPr sz="2000"/>
          </a:p>
          <a:p>
            <a:pPr indent="-342900" lvl="0" marL="342900" rtl="0" algn="just">
              <a:lnSpc>
                <a:spcPct val="100000"/>
              </a:lnSpc>
              <a:spcBef>
                <a:spcPts val="1000"/>
              </a:spcBef>
              <a:spcAft>
                <a:spcPts val="0"/>
              </a:spcAft>
              <a:buSzPts val="1540"/>
              <a:buChar char="►"/>
            </a:pPr>
            <a:r>
              <a:rPr lang="es-ES" sz="1900"/>
              <a:t>¿Qué significa para vos, ESCUCHAR? ¿De qué manera practican la ESCUCHA en tu Comunidad? ¿Cómo podemos mejorar los espacios de escucha y participación en nuestra comunidad educativa?</a:t>
            </a:r>
            <a:endParaRPr sz="19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g1e0b605eb94_0_9"/>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3600"/>
              <a:buNone/>
            </a:pPr>
            <a:r>
              <a:rPr lang="es-ES"/>
              <a:t>ESTUDIANTES EN BÚSQUEDA</a:t>
            </a:r>
            <a:endParaRPr/>
          </a:p>
        </p:txBody>
      </p:sp>
      <p:sp>
        <p:nvSpPr>
          <p:cNvPr id="370" name="Google Shape;370;g1e0b605eb94_0_9"/>
          <p:cNvSpPr txBox="1"/>
          <p:nvPr>
            <p:ph idx="1" type="body"/>
          </p:nvPr>
        </p:nvSpPr>
        <p:spPr>
          <a:xfrm>
            <a:off x="581025" y="1930500"/>
            <a:ext cx="9120600" cy="3880800"/>
          </a:xfrm>
          <a:prstGeom prst="rect">
            <a:avLst/>
          </a:prstGeom>
          <a:noFill/>
          <a:ln>
            <a:noFill/>
          </a:ln>
        </p:spPr>
        <p:txBody>
          <a:bodyPr anchorCtr="0" anchor="t" bIns="45700" lIns="91425" spcFirstLastPara="1" rIns="91425" wrap="square" tIns="45700">
            <a:normAutofit lnSpcReduction="10000"/>
          </a:bodyPr>
          <a:lstStyle/>
          <a:p>
            <a:pPr indent="0" lvl="0" marL="0" rtl="0" algn="just">
              <a:lnSpc>
                <a:spcPct val="100000"/>
              </a:lnSpc>
              <a:spcBef>
                <a:spcPts val="1000"/>
              </a:spcBef>
              <a:spcAft>
                <a:spcPts val="0"/>
              </a:spcAft>
              <a:buSzPts val="1440"/>
              <a:buNone/>
            </a:pPr>
            <a:r>
              <a:rPr lang="es-ES" sz="2000"/>
              <a:t>Javier es un chico de 17 años, está en 5to año de secundaria, en el colegio "Jesús Misericordioso". Hace casi dos años que descubrió que le gustan los chicos, se alegra de poder ser quien realmente es. Es un pibe muy bueno, colaborativo y busca siempre estar al Servicio de los demás.</a:t>
            </a:r>
            <a:endParaRPr sz="2000"/>
          </a:p>
          <a:p>
            <a:pPr indent="0" lvl="0" marL="0" rtl="0" algn="just">
              <a:lnSpc>
                <a:spcPct val="100000"/>
              </a:lnSpc>
              <a:spcBef>
                <a:spcPts val="1000"/>
              </a:spcBef>
              <a:spcAft>
                <a:spcPts val="0"/>
              </a:spcAft>
              <a:buSzPts val="1440"/>
              <a:buNone/>
            </a:pPr>
            <a:r>
              <a:rPr lang="es-ES" sz="2000"/>
              <a:t>En su escuela hay un grupo de la pastoral en el que están algunos de sus amigos y amigas, y siempre le cuentan todo lo que hacen y cómo comparten y acrecientan su fe. Siempre le hablan de que les encanta el grupo, que les hace muy felices ser parte de él. </a:t>
            </a:r>
            <a:endParaRPr sz="2000"/>
          </a:p>
          <a:p>
            <a:pPr indent="0" lvl="0" marL="0" rtl="0" algn="just">
              <a:lnSpc>
                <a:spcPct val="100000"/>
              </a:lnSpc>
              <a:spcBef>
                <a:spcPts val="1000"/>
              </a:spcBef>
              <a:spcAft>
                <a:spcPts val="0"/>
              </a:spcAft>
              <a:buSzPts val="1440"/>
              <a:buNone/>
            </a:pPr>
            <a:r>
              <a:rPr lang="es-ES" sz="2000"/>
              <a:t>A Javier le gustaría mucho participar del grupo, pero, al ser un colegio y un grupo católico, tiene miedo de que lo puedan discriminar o excluir por su orientación sexual.</a:t>
            </a:r>
            <a:endParaRPr sz="2000"/>
          </a:p>
          <a:p>
            <a:pPr indent="0" lvl="0" marL="0" rtl="0" algn="just">
              <a:lnSpc>
                <a:spcPct val="100000"/>
              </a:lnSpc>
              <a:spcBef>
                <a:spcPts val="1000"/>
              </a:spcBef>
              <a:spcAft>
                <a:spcPts val="0"/>
              </a:spcAft>
              <a:buSzPts val="1440"/>
              <a:buNone/>
            </a:pPr>
            <a:r>
              <a:t/>
            </a:r>
            <a:endParaRPr sz="20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g1e0b605eb94_0_14"/>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s-ES"/>
              <a:t>PREGUNTAS PARA TRABAJAR EN GRUPOS:</a:t>
            </a:r>
            <a:endParaRPr/>
          </a:p>
        </p:txBody>
      </p:sp>
      <p:sp>
        <p:nvSpPr>
          <p:cNvPr id="376" name="Google Shape;376;g1e0b605eb94_0_14"/>
          <p:cNvSpPr txBox="1"/>
          <p:nvPr>
            <p:ph idx="1" type="body"/>
          </p:nvPr>
        </p:nvSpPr>
        <p:spPr>
          <a:xfrm>
            <a:off x="677334" y="1646239"/>
            <a:ext cx="8596800" cy="3880800"/>
          </a:xfrm>
          <a:prstGeom prst="rect">
            <a:avLst/>
          </a:prstGeom>
          <a:noFill/>
          <a:ln>
            <a:noFill/>
          </a:ln>
        </p:spPr>
        <p:txBody>
          <a:bodyPr anchorCtr="0" anchor="t" bIns="45700" lIns="91425" spcFirstLastPara="1" rIns="91425" wrap="square" tIns="45700">
            <a:normAutofit/>
          </a:bodyPr>
          <a:lstStyle/>
          <a:p>
            <a:pPr indent="-342900" lvl="0" marL="342900" rtl="0" algn="just">
              <a:lnSpc>
                <a:spcPct val="100000"/>
              </a:lnSpc>
              <a:spcBef>
                <a:spcPts val="1000"/>
              </a:spcBef>
              <a:spcAft>
                <a:spcPts val="0"/>
              </a:spcAft>
              <a:buSzPts val="1540"/>
              <a:buChar char="►"/>
            </a:pPr>
            <a:r>
              <a:rPr lang="es-ES" sz="2000"/>
              <a:t>¿Qué crees que debería hacer Javier? </a:t>
            </a:r>
            <a:endParaRPr sz="2000"/>
          </a:p>
          <a:p>
            <a:pPr indent="-342900" lvl="0" marL="342900" rtl="0" algn="just">
              <a:lnSpc>
                <a:spcPct val="100000"/>
              </a:lnSpc>
              <a:spcBef>
                <a:spcPts val="1000"/>
              </a:spcBef>
              <a:spcAft>
                <a:spcPts val="0"/>
              </a:spcAft>
              <a:buSzPts val="1540"/>
              <a:buChar char="►"/>
            </a:pPr>
            <a:r>
              <a:rPr lang="es-ES" sz="2000"/>
              <a:t>¿Cómo crees que deberían actuar sus profesores/referentes y compañeros si él se uniera al grupo?</a:t>
            </a:r>
            <a:endParaRPr sz="2000"/>
          </a:p>
          <a:p>
            <a:pPr indent="-342900" lvl="0" marL="342900" rtl="0" algn="just">
              <a:lnSpc>
                <a:spcPct val="100000"/>
              </a:lnSpc>
              <a:spcBef>
                <a:spcPts val="1000"/>
              </a:spcBef>
              <a:spcAft>
                <a:spcPts val="0"/>
              </a:spcAft>
              <a:buSzPts val="2000"/>
              <a:buChar char="►"/>
            </a:pPr>
            <a:r>
              <a:rPr lang="es-ES" sz="2000"/>
              <a:t>¿Qué deberían hacer los encargados de la Pastoral del Colegio? ¿Por qué? ¿Para qué?</a:t>
            </a:r>
            <a:endParaRPr sz="2000"/>
          </a:p>
          <a:p>
            <a:pPr indent="-342900" lvl="0" marL="342900" rtl="0" algn="just">
              <a:lnSpc>
                <a:spcPct val="100000"/>
              </a:lnSpc>
              <a:spcBef>
                <a:spcPts val="1000"/>
              </a:spcBef>
              <a:spcAft>
                <a:spcPts val="0"/>
              </a:spcAft>
              <a:buSzPts val="1540"/>
              <a:buChar char="►"/>
            </a:pPr>
            <a:r>
              <a:rPr lang="es-ES" sz="1900"/>
              <a:t>¿Qué significa para vos, ESCUCHAR? ¿De qué manera practican la ESCUCHA en tu Comunidad? ¿Cómo podemos mejorar los espacios de escucha y participación en nuestra comunidad educativa?</a:t>
            </a:r>
            <a:endParaRPr sz="19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g1e0b31e28e3_0_0"/>
          <p:cNvSpPr txBox="1"/>
          <p:nvPr>
            <p:ph type="ctrTitle"/>
          </p:nvPr>
        </p:nvSpPr>
        <p:spPr>
          <a:xfrm>
            <a:off x="999175" y="420225"/>
            <a:ext cx="8413800" cy="8571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accent1"/>
              </a:buClr>
              <a:buSzPts val="6600"/>
              <a:buFont typeface="Trebuchet MS"/>
              <a:buNone/>
            </a:pPr>
            <a:r>
              <a:rPr lang="es-ES" sz="3900"/>
              <a:t>COMUNICACIÓN y ACOMPAÑAMIENTO</a:t>
            </a:r>
            <a:endParaRPr sz="3900"/>
          </a:p>
        </p:txBody>
      </p:sp>
      <p:pic>
        <p:nvPicPr>
          <p:cNvPr id="382" name="Google Shape;382;g1e0b31e28e3_0_0"/>
          <p:cNvPicPr preferRelativeResize="0"/>
          <p:nvPr/>
        </p:nvPicPr>
        <p:blipFill rotWithShape="1">
          <a:blip r:embed="rId3">
            <a:alphaModFix/>
          </a:blip>
          <a:srcRect b="0" l="0" r="0" t="0"/>
          <a:stretch/>
        </p:blipFill>
        <p:spPr>
          <a:xfrm>
            <a:off x="2981150" y="3671850"/>
            <a:ext cx="4449851" cy="3085250"/>
          </a:xfrm>
          <a:prstGeom prst="rect">
            <a:avLst/>
          </a:prstGeom>
          <a:noFill/>
          <a:ln>
            <a:noFill/>
          </a:ln>
        </p:spPr>
      </p:pic>
      <p:sp>
        <p:nvSpPr>
          <p:cNvPr id="383" name="Google Shape;383;g1e0b31e28e3_0_0"/>
          <p:cNvSpPr txBox="1"/>
          <p:nvPr>
            <p:ph type="ctrTitle"/>
          </p:nvPr>
        </p:nvSpPr>
        <p:spPr>
          <a:xfrm>
            <a:off x="1101150" y="1277325"/>
            <a:ext cx="8715300" cy="12435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accent1"/>
              </a:buClr>
              <a:buSzPts val="6600"/>
              <a:buFont typeface="Trebuchet MS"/>
              <a:buNone/>
            </a:pPr>
            <a:r>
              <a:rPr b="1" lang="es-ES" sz="4000">
                <a:solidFill>
                  <a:schemeClr val="dk1"/>
                </a:solidFill>
              </a:rPr>
              <a:t>Equipo de Temática </a:t>
            </a:r>
            <a:endParaRPr b="1" sz="4000">
              <a:solidFill>
                <a:schemeClr val="dk1"/>
              </a:solidFill>
            </a:endParaRPr>
          </a:p>
          <a:p>
            <a:pPr indent="0" lvl="0" marL="0" rtl="0" algn="ctr">
              <a:lnSpc>
                <a:spcPct val="100000"/>
              </a:lnSpc>
              <a:spcBef>
                <a:spcPts val="0"/>
              </a:spcBef>
              <a:spcAft>
                <a:spcPts val="0"/>
              </a:spcAft>
              <a:buClr>
                <a:schemeClr val="accent1"/>
              </a:buClr>
              <a:buSzPts val="6600"/>
              <a:buFont typeface="Trebuchet MS"/>
              <a:buNone/>
            </a:pPr>
            <a:r>
              <a:rPr b="1" i="1" lang="es-ES" sz="3600">
                <a:solidFill>
                  <a:schemeClr val="dk1"/>
                </a:solidFill>
              </a:rPr>
              <a:t>t</a:t>
            </a:r>
            <a:r>
              <a:rPr b="1" i="1" lang="es-ES" sz="3500">
                <a:solidFill>
                  <a:schemeClr val="dk1"/>
                </a:solidFill>
              </a:rPr>
              <a:t>ematica.segunda.asamblea@gmail.com</a:t>
            </a:r>
            <a:endParaRPr b="1" i="1" sz="3000">
              <a:solidFill>
                <a:schemeClr val="dk1"/>
              </a:solidFill>
            </a:endParaRPr>
          </a:p>
        </p:txBody>
      </p:sp>
      <p:sp>
        <p:nvSpPr>
          <p:cNvPr id="384" name="Google Shape;384;g1e0b31e28e3_0_0"/>
          <p:cNvSpPr txBox="1"/>
          <p:nvPr>
            <p:ph type="ctrTitle"/>
          </p:nvPr>
        </p:nvSpPr>
        <p:spPr>
          <a:xfrm>
            <a:off x="585950" y="2554050"/>
            <a:ext cx="2395200" cy="9921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accent1"/>
              </a:buClr>
              <a:buSzPts val="6600"/>
              <a:buFont typeface="Trebuchet MS"/>
              <a:buNone/>
            </a:pPr>
            <a:r>
              <a:rPr lang="es-ES" sz="4200"/>
              <a:t>Difusión </a:t>
            </a:r>
            <a:endParaRPr sz="4200"/>
          </a:p>
        </p:txBody>
      </p:sp>
      <p:sp>
        <p:nvSpPr>
          <p:cNvPr id="385" name="Google Shape;385;g1e0b31e28e3_0_0"/>
          <p:cNvSpPr txBox="1"/>
          <p:nvPr>
            <p:ph type="ctrTitle"/>
          </p:nvPr>
        </p:nvSpPr>
        <p:spPr>
          <a:xfrm>
            <a:off x="1738350" y="2428350"/>
            <a:ext cx="8715300" cy="12435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accent1"/>
              </a:buClr>
              <a:buSzPts val="6600"/>
              <a:buFont typeface="Trebuchet MS"/>
              <a:buNone/>
            </a:pPr>
            <a:r>
              <a:rPr b="1" i="1" lang="es-ES" sz="3400" u="sng">
                <a:solidFill>
                  <a:srgbClr val="0000FF"/>
                </a:solidFill>
                <a:hlinkClick r:id="rId4">
                  <a:extLst>
                    <a:ext uri="{A12FA001-AC4F-418D-AE19-62706E023703}">
                      <ahyp:hlinkClr val="tx"/>
                    </a:ext>
                  </a:extLst>
                </a:hlinkClick>
              </a:rPr>
              <a:t>www.arzcorrientes.com.ar</a:t>
            </a:r>
            <a:endParaRPr b="1" i="1" sz="3400">
              <a:solidFill>
                <a:srgbClr val="0000FF"/>
              </a:solidFill>
            </a:endParaRPr>
          </a:p>
          <a:p>
            <a:pPr indent="0" lvl="0" marL="0" rtl="0" algn="ctr">
              <a:lnSpc>
                <a:spcPct val="100000"/>
              </a:lnSpc>
              <a:spcBef>
                <a:spcPts val="0"/>
              </a:spcBef>
              <a:spcAft>
                <a:spcPts val="0"/>
              </a:spcAft>
              <a:buClr>
                <a:schemeClr val="accent1"/>
              </a:buClr>
              <a:buSzPts val="6600"/>
              <a:buFont typeface="Trebuchet MS"/>
              <a:buNone/>
            </a:pPr>
            <a:r>
              <a:rPr b="1" i="1" lang="es-ES" sz="3400">
                <a:solidFill>
                  <a:srgbClr val="0000FF"/>
                </a:solidFill>
              </a:rPr>
              <a:t>asambleadiocesana2324</a:t>
            </a:r>
            <a:endParaRPr b="1" i="1" sz="3400">
              <a:solidFill>
                <a:srgbClr val="0000FF"/>
              </a:solidFill>
            </a:endParaRPr>
          </a:p>
        </p:txBody>
      </p:sp>
      <p:pic>
        <p:nvPicPr>
          <p:cNvPr id="386" name="Google Shape;386;g1e0b31e28e3_0_0"/>
          <p:cNvPicPr preferRelativeResize="0"/>
          <p:nvPr/>
        </p:nvPicPr>
        <p:blipFill rotWithShape="1">
          <a:blip r:embed="rId5">
            <a:alphaModFix/>
          </a:blip>
          <a:srcRect b="0" l="0" r="0" t="0"/>
          <a:stretch/>
        </p:blipFill>
        <p:spPr>
          <a:xfrm>
            <a:off x="2776075" y="2964925"/>
            <a:ext cx="780275" cy="7741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22e073f4f56_0_5"/>
          <p:cNvSpPr txBox="1"/>
          <p:nvPr>
            <p:ph type="ctrTitle"/>
          </p:nvPr>
        </p:nvSpPr>
        <p:spPr>
          <a:xfrm>
            <a:off x="1679075" y="2202775"/>
            <a:ext cx="7211100" cy="5217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accent1"/>
              </a:buClr>
              <a:buSzPts val="6600"/>
              <a:buFont typeface="Trebuchet MS"/>
              <a:buNone/>
            </a:pPr>
            <a:r>
              <a:rPr lang="es-ES" sz="4300"/>
              <a:t>LÍNEAS PASTORALES</a:t>
            </a:r>
            <a:endParaRPr sz="4300"/>
          </a:p>
        </p:txBody>
      </p:sp>
      <p:sp>
        <p:nvSpPr>
          <p:cNvPr id="161" name="Google Shape;161;g22e073f4f56_0_5"/>
          <p:cNvSpPr txBox="1"/>
          <p:nvPr>
            <p:ph idx="1" type="subTitle"/>
          </p:nvPr>
        </p:nvSpPr>
        <p:spPr>
          <a:xfrm>
            <a:off x="3092825" y="2702131"/>
            <a:ext cx="6581100" cy="446100"/>
          </a:xfrm>
          <a:prstGeom prst="rect">
            <a:avLst/>
          </a:prstGeom>
          <a:noFill/>
          <a:ln>
            <a:noFill/>
          </a:ln>
        </p:spPr>
        <p:txBody>
          <a:bodyPr anchorCtr="0" anchor="t" bIns="45700" lIns="91425" spcFirstLastPara="1" rIns="91425" wrap="square" tIns="45700">
            <a:normAutofit fontScale="85000" lnSpcReduction="10000"/>
          </a:bodyPr>
          <a:lstStyle/>
          <a:p>
            <a:pPr indent="0" lvl="0" marL="0" rtl="0" algn="r">
              <a:lnSpc>
                <a:spcPct val="100000"/>
              </a:lnSpc>
              <a:spcBef>
                <a:spcPts val="0"/>
              </a:spcBef>
              <a:spcAft>
                <a:spcPts val="0"/>
              </a:spcAft>
              <a:buSzPct val="80000"/>
              <a:buNone/>
            </a:pPr>
            <a:r>
              <a:rPr b="1" lang="es-ES" sz="2800"/>
              <a:t>PARA LA INICIACIÓN DE LA VIDA CRISTIANA</a:t>
            </a:r>
            <a:endParaRPr b="1" sz="2800"/>
          </a:p>
        </p:txBody>
      </p:sp>
      <p:pic>
        <p:nvPicPr>
          <p:cNvPr id="162" name="Google Shape;162;g22e073f4f56_0_5"/>
          <p:cNvPicPr preferRelativeResize="0"/>
          <p:nvPr/>
        </p:nvPicPr>
        <p:blipFill rotWithShape="1">
          <a:blip r:embed="rId3">
            <a:alphaModFix/>
          </a:blip>
          <a:srcRect b="0" l="0" r="0" t="0"/>
          <a:stretch/>
        </p:blipFill>
        <p:spPr>
          <a:xfrm>
            <a:off x="3849225" y="5025875"/>
            <a:ext cx="2500957" cy="1734000"/>
          </a:xfrm>
          <a:prstGeom prst="rect">
            <a:avLst/>
          </a:prstGeom>
          <a:noFill/>
          <a:ln>
            <a:noFill/>
          </a:ln>
        </p:spPr>
      </p:pic>
      <p:sp>
        <p:nvSpPr>
          <p:cNvPr id="163" name="Google Shape;163;g22e073f4f56_0_5"/>
          <p:cNvSpPr txBox="1"/>
          <p:nvPr>
            <p:ph idx="1" type="subTitle"/>
          </p:nvPr>
        </p:nvSpPr>
        <p:spPr>
          <a:xfrm>
            <a:off x="804475" y="1610275"/>
            <a:ext cx="6329400" cy="592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240"/>
              <a:buNone/>
            </a:pPr>
            <a:r>
              <a:rPr b="1" lang="es-ES" sz="2800">
                <a:solidFill>
                  <a:schemeClr val="accent2"/>
                </a:solidFill>
              </a:rPr>
              <a:t>1° Asamblea Diocesana / 2015-2016</a:t>
            </a:r>
            <a:endParaRPr b="1" sz="2800">
              <a:solidFill>
                <a:schemeClr val="accent2"/>
              </a:solidFill>
            </a:endParaRPr>
          </a:p>
        </p:txBody>
      </p:sp>
      <p:sp>
        <p:nvSpPr>
          <p:cNvPr id="164" name="Google Shape;164;g22e073f4f56_0_5"/>
          <p:cNvSpPr/>
          <p:nvPr/>
        </p:nvSpPr>
        <p:spPr>
          <a:xfrm>
            <a:off x="804484" y="697825"/>
            <a:ext cx="8415517" cy="446025"/>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0000FF"/>
                </a:solidFill>
                <a:latin typeface="Arial"/>
              </a:rPr>
              <a:t>ANTECEDENTES - PUNTO DE PARTIDA</a:t>
            </a:r>
          </a:p>
        </p:txBody>
      </p:sp>
      <p:sp>
        <p:nvSpPr>
          <p:cNvPr id="165" name="Google Shape;165;g22e073f4f56_0_5"/>
          <p:cNvSpPr txBox="1"/>
          <p:nvPr>
            <p:ph idx="1" type="subTitle"/>
          </p:nvPr>
        </p:nvSpPr>
        <p:spPr>
          <a:xfrm>
            <a:off x="629400" y="3365050"/>
            <a:ext cx="5825100" cy="521700"/>
          </a:xfrm>
          <a:prstGeom prst="rect">
            <a:avLst/>
          </a:prstGeom>
          <a:noFill/>
          <a:ln>
            <a:noFill/>
          </a:ln>
        </p:spPr>
        <p:txBody>
          <a:bodyPr anchorCtr="0" anchor="t" bIns="45700" lIns="91425" spcFirstLastPara="1" rIns="91425" wrap="square" tIns="45700">
            <a:normAutofit fontScale="92500"/>
          </a:bodyPr>
          <a:lstStyle/>
          <a:p>
            <a:pPr indent="0" lvl="0" marL="0" rtl="0" algn="r">
              <a:lnSpc>
                <a:spcPct val="100000"/>
              </a:lnSpc>
              <a:spcBef>
                <a:spcPts val="0"/>
              </a:spcBef>
              <a:spcAft>
                <a:spcPts val="0"/>
              </a:spcAft>
              <a:buSzPct val="80000"/>
              <a:buNone/>
            </a:pPr>
            <a:r>
              <a:rPr b="1" lang="es-ES" sz="2800">
                <a:solidFill>
                  <a:schemeClr val="accent2"/>
                </a:solidFill>
              </a:rPr>
              <a:t>Sínodo de los Obispos / 2021-2024</a:t>
            </a:r>
            <a:endParaRPr b="1" sz="2800">
              <a:solidFill>
                <a:schemeClr val="accent2"/>
              </a:solidFill>
            </a:endParaRPr>
          </a:p>
        </p:txBody>
      </p:sp>
      <p:sp>
        <p:nvSpPr>
          <p:cNvPr id="166" name="Google Shape;166;g22e073f4f56_0_5"/>
          <p:cNvSpPr txBox="1"/>
          <p:nvPr>
            <p:ph idx="1" type="subTitle"/>
          </p:nvPr>
        </p:nvSpPr>
        <p:spPr>
          <a:xfrm>
            <a:off x="1453000" y="4527330"/>
            <a:ext cx="7767000" cy="592500"/>
          </a:xfrm>
          <a:prstGeom prst="rect">
            <a:avLst/>
          </a:prstGeom>
          <a:noFill/>
          <a:ln>
            <a:noFill/>
          </a:ln>
        </p:spPr>
        <p:txBody>
          <a:bodyPr anchorCtr="0" anchor="t" bIns="45700" lIns="91425" spcFirstLastPara="1" rIns="91425" wrap="square" tIns="45700">
            <a:normAutofit/>
          </a:bodyPr>
          <a:lstStyle/>
          <a:p>
            <a:pPr indent="0" lvl="0" marL="0" rtl="0" algn="r">
              <a:lnSpc>
                <a:spcPct val="100000"/>
              </a:lnSpc>
              <a:spcBef>
                <a:spcPts val="0"/>
              </a:spcBef>
              <a:spcAft>
                <a:spcPts val="0"/>
              </a:spcAft>
              <a:buSzPts val="2240"/>
              <a:buNone/>
            </a:pPr>
            <a:r>
              <a:rPr b="1" lang="es-ES" sz="2400"/>
              <a:t>COMUNIÓN - PARTICIPACIÓN -  MISIÓN</a:t>
            </a:r>
            <a:endParaRPr b="1" sz="2400"/>
          </a:p>
        </p:txBody>
      </p:sp>
      <p:sp>
        <p:nvSpPr>
          <p:cNvPr id="167" name="Google Shape;167;g22e073f4f56_0_5"/>
          <p:cNvSpPr txBox="1"/>
          <p:nvPr>
            <p:ph type="ctrTitle"/>
          </p:nvPr>
        </p:nvSpPr>
        <p:spPr>
          <a:xfrm>
            <a:off x="1453000" y="3633154"/>
            <a:ext cx="7767000" cy="9078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accent1"/>
              </a:buClr>
              <a:buSzPts val="6600"/>
              <a:buFont typeface="Trebuchet MS"/>
              <a:buNone/>
            </a:pPr>
            <a:r>
              <a:rPr lang="es-ES" sz="4000"/>
              <a:t>POR UNA IGLESIA SINODAL</a:t>
            </a:r>
            <a:endParaRPr sz="3400"/>
          </a:p>
        </p:txBody>
      </p:sp>
      <p:sp>
        <p:nvSpPr>
          <p:cNvPr id="168" name="Google Shape;168;g22e073f4f56_0_5"/>
          <p:cNvSpPr txBox="1"/>
          <p:nvPr>
            <p:ph idx="4294967295" type="title"/>
          </p:nvPr>
        </p:nvSpPr>
        <p:spPr>
          <a:xfrm>
            <a:off x="6454500" y="3289363"/>
            <a:ext cx="4247700" cy="8172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C00000"/>
              </a:buClr>
              <a:buSzPts val="3600"/>
              <a:buFont typeface="Trebuchet MS"/>
              <a:buNone/>
            </a:pPr>
            <a:r>
              <a:rPr b="1" lang="es-ES">
                <a:solidFill>
                  <a:srgbClr val="C00000"/>
                </a:solidFill>
              </a:rPr>
              <a:t>Etapa de Escucha</a:t>
            </a:r>
            <a:endParaRPr b="1">
              <a:solidFill>
                <a:srgbClr val="C00000"/>
              </a:solidFill>
            </a:endParaRPr>
          </a:p>
        </p:txBody>
      </p:sp>
      <p:sp>
        <p:nvSpPr>
          <p:cNvPr id="169" name="Google Shape;169;g22e073f4f56_0_5"/>
          <p:cNvSpPr/>
          <p:nvPr/>
        </p:nvSpPr>
        <p:spPr>
          <a:xfrm>
            <a:off x="629400" y="2031400"/>
            <a:ext cx="789900" cy="446100"/>
          </a:xfrm>
          <a:prstGeom prst="rightArrow">
            <a:avLst>
              <a:gd fmla="val 50000" name="adj1"/>
              <a:gd fmla="val 50000" name="adj2"/>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g22e073f4f56_0_5"/>
          <p:cNvSpPr/>
          <p:nvPr/>
        </p:nvSpPr>
        <p:spPr>
          <a:xfrm>
            <a:off x="629400" y="3864000"/>
            <a:ext cx="789900" cy="446100"/>
          </a:xfrm>
          <a:prstGeom prst="rightArrow">
            <a:avLst>
              <a:gd fmla="val 50000" name="adj1"/>
              <a:gd fmla="val 50000" name="adj2"/>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
          <p:cNvSpPr txBox="1"/>
          <p:nvPr>
            <p:ph type="ctrTitle"/>
          </p:nvPr>
        </p:nvSpPr>
        <p:spPr>
          <a:xfrm>
            <a:off x="1352139" y="1429634"/>
            <a:ext cx="7767000" cy="16464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accent1"/>
              </a:buClr>
              <a:buSzPts val="6600"/>
              <a:buFont typeface="Trebuchet MS"/>
              <a:buNone/>
            </a:pPr>
            <a:r>
              <a:rPr lang="es-ES" sz="6600"/>
              <a:t>LÍNEAS PASTORALES</a:t>
            </a:r>
            <a:endParaRPr sz="6600"/>
          </a:p>
        </p:txBody>
      </p:sp>
      <p:sp>
        <p:nvSpPr>
          <p:cNvPr id="176" name="Google Shape;176;p1"/>
          <p:cNvSpPr txBox="1"/>
          <p:nvPr>
            <p:ph idx="1" type="subTitle"/>
          </p:nvPr>
        </p:nvSpPr>
        <p:spPr>
          <a:xfrm>
            <a:off x="1100053" y="2880611"/>
            <a:ext cx="7767000" cy="1096800"/>
          </a:xfrm>
          <a:prstGeom prst="rect">
            <a:avLst/>
          </a:prstGeom>
          <a:noFill/>
          <a:ln>
            <a:noFill/>
          </a:ln>
        </p:spPr>
        <p:txBody>
          <a:bodyPr anchorCtr="0" anchor="t" bIns="45700" lIns="91425" spcFirstLastPara="1" rIns="91425" wrap="square" tIns="45700">
            <a:normAutofit/>
          </a:bodyPr>
          <a:lstStyle/>
          <a:p>
            <a:pPr indent="0" lvl="0" marL="0" rtl="0" algn="r">
              <a:lnSpc>
                <a:spcPct val="100000"/>
              </a:lnSpc>
              <a:spcBef>
                <a:spcPts val="0"/>
              </a:spcBef>
              <a:spcAft>
                <a:spcPts val="0"/>
              </a:spcAft>
              <a:buSzPts val="2240"/>
              <a:buNone/>
            </a:pPr>
            <a:r>
              <a:rPr b="1" lang="es-ES" sz="2800"/>
              <a:t>PARA LA INICIACIÓN DE LA VIDA CRISTIANA</a:t>
            </a:r>
            <a:endParaRPr b="1" sz="2800"/>
          </a:p>
        </p:txBody>
      </p:sp>
      <p:pic>
        <p:nvPicPr>
          <p:cNvPr id="177" name="Google Shape;177;p1"/>
          <p:cNvPicPr preferRelativeResize="0"/>
          <p:nvPr/>
        </p:nvPicPr>
        <p:blipFill rotWithShape="1">
          <a:blip r:embed="rId3">
            <a:alphaModFix/>
          </a:blip>
          <a:srcRect b="0" l="0" r="0" t="0"/>
          <a:stretch/>
        </p:blipFill>
        <p:spPr>
          <a:xfrm>
            <a:off x="3363247" y="3827300"/>
            <a:ext cx="3744800" cy="2596400"/>
          </a:xfrm>
          <a:prstGeom prst="rect">
            <a:avLst/>
          </a:prstGeom>
          <a:noFill/>
          <a:ln>
            <a:noFill/>
          </a:ln>
        </p:spPr>
      </p:pic>
      <p:sp>
        <p:nvSpPr>
          <p:cNvPr id="178" name="Google Shape;178;p1"/>
          <p:cNvSpPr txBox="1"/>
          <p:nvPr>
            <p:ph idx="1" type="subTitle"/>
          </p:nvPr>
        </p:nvSpPr>
        <p:spPr>
          <a:xfrm>
            <a:off x="1352153" y="584961"/>
            <a:ext cx="7767000" cy="1096800"/>
          </a:xfrm>
          <a:prstGeom prst="rect">
            <a:avLst/>
          </a:prstGeom>
          <a:noFill/>
          <a:ln>
            <a:noFill/>
          </a:ln>
        </p:spPr>
        <p:txBody>
          <a:bodyPr anchorCtr="0" anchor="t" bIns="45700" lIns="91425" spcFirstLastPara="1" rIns="91425" wrap="square" tIns="45700">
            <a:normAutofit/>
          </a:bodyPr>
          <a:lstStyle/>
          <a:p>
            <a:pPr indent="0" lvl="0" marL="0" rtl="0" algn="r">
              <a:lnSpc>
                <a:spcPct val="100000"/>
              </a:lnSpc>
              <a:spcBef>
                <a:spcPts val="0"/>
              </a:spcBef>
              <a:spcAft>
                <a:spcPts val="0"/>
              </a:spcAft>
              <a:buSzPts val="2240"/>
              <a:buNone/>
            </a:pPr>
            <a:r>
              <a:rPr b="1" lang="es-ES" sz="2800">
                <a:solidFill>
                  <a:schemeClr val="accent2"/>
                </a:solidFill>
              </a:rPr>
              <a:t>1° Asamblea Diocesana </a:t>
            </a:r>
            <a:endParaRPr b="1" sz="2800">
              <a:solidFill>
                <a:schemeClr val="accent2"/>
              </a:solidFill>
            </a:endParaRPr>
          </a:p>
          <a:p>
            <a:pPr indent="0" lvl="0" marL="0" rtl="0" algn="r">
              <a:lnSpc>
                <a:spcPct val="100000"/>
              </a:lnSpc>
              <a:spcBef>
                <a:spcPts val="0"/>
              </a:spcBef>
              <a:spcAft>
                <a:spcPts val="0"/>
              </a:spcAft>
              <a:buSzPts val="2240"/>
              <a:buNone/>
            </a:pPr>
            <a:r>
              <a:rPr b="1" lang="es-ES" sz="2800">
                <a:solidFill>
                  <a:schemeClr val="accent2"/>
                </a:solidFill>
              </a:rPr>
              <a:t>2015-2016</a:t>
            </a:r>
            <a:endParaRPr b="1" sz="2800">
              <a:solidFill>
                <a:schemeClr val="accent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
          <p:cNvSpPr txBox="1"/>
          <p:nvPr>
            <p:ph type="title"/>
          </p:nvPr>
        </p:nvSpPr>
        <p:spPr>
          <a:xfrm>
            <a:off x="677334" y="609600"/>
            <a:ext cx="85968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accent1"/>
              </a:buClr>
              <a:buSzPts val="3600"/>
              <a:buFont typeface="Trebuchet MS"/>
              <a:buNone/>
            </a:pPr>
            <a:r>
              <a:rPr lang="es-ES"/>
              <a:t>PRESENTACIÓN</a:t>
            </a:r>
            <a:endParaRPr/>
          </a:p>
        </p:txBody>
      </p:sp>
      <p:sp>
        <p:nvSpPr>
          <p:cNvPr id="184" name="Google Shape;184;p2"/>
          <p:cNvSpPr txBox="1"/>
          <p:nvPr>
            <p:ph idx="1" type="body"/>
          </p:nvPr>
        </p:nvSpPr>
        <p:spPr>
          <a:xfrm>
            <a:off x="330525" y="1417350"/>
            <a:ext cx="9290400" cy="3880800"/>
          </a:xfrm>
          <a:prstGeom prst="rect">
            <a:avLst/>
          </a:prstGeom>
          <a:noFill/>
          <a:ln>
            <a:noFill/>
          </a:ln>
        </p:spPr>
        <p:txBody>
          <a:bodyPr anchorCtr="0" anchor="t" bIns="45700" lIns="91425" spcFirstLastPara="1" rIns="91425" wrap="square" tIns="45700">
            <a:noAutofit/>
          </a:bodyPr>
          <a:lstStyle/>
          <a:p>
            <a:pPr indent="-342900" lvl="0" marL="342900" rtl="0" algn="just">
              <a:lnSpc>
                <a:spcPct val="100000"/>
              </a:lnSpc>
              <a:spcBef>
                <a:spcPts val="0"/>
              </a:spcBef>
              <a:spcAft>
                <a:spcPts val="0"/>
              </a:spcAft>
              <a:buSzPts val="1640"/>
              <a:buChar char="►"/>
            </a:pPr>
            <a:r>
              <a:rPr b="1" lang="es-ES" sz="2000">
                <a:highlight>
                  <a:srgbClr val="00FFFF"/>
                </a:highlight>
              </a:rPr>
              <a:t>Dar  un  nuevo  impulso  a  la  comunión  y  a  la  misión  en  nuestra  Iglesia  diocesana</a:t>
            </a:r>
            <a:r>
              <a:rPr lang="es-ES" sz="2000">
                <a:highlight>
                  <a:srgbClr val="00FFFF"/>
                </a:highlight>
              </a:rPr>
              <a:t>,</a:t>
            </a:r>
            <a:r>
              <a:rPr lang="es-ES" sz="2000"/>
              <a:t>  para  que  el  primer anuncio resuene con nueva fuerza en aquellos que han  recibido, ante todo, en sı ́mismos, la alegríá de Cristo, y la irradien con  renovado fervor a todos (EG, n. 3).  </a:t>
            </a:r>
            <a:endParaRPr sz="2000"/>
          </a:p>
          <a:p>
            <a:pPr indent="0" lvl="0" marL="342900" rtl="0" algn="just">
              <a:lnSpc>
                <a:spcPct val="100000"/>
              </a:lnSpc>
              <a:spcBef>
                <a:spcPts val="0"/>
              </a:spcBef>
              <a:spcAft>
                <a:spcPts val="0"/>
              </a:spcAft>
              <a:buSzPts val="1440"/>
              <a:buNone/>
            </a:pPr>
            <a:r>
              <a:t/>
            </a:r>
            <a:endParaRPr sz="2000"/>
          </a:p>
          <a:p>
            <a:pPr indent="-342900" lvl="0" marL="342900" rtl="0" algn="just">
              <a:lnSpc>
                <a:spcPct val="100000"/>
              </a:lnSpc>
              <a:spcBef>
                <a:spcPts val="1000"/>
              </a:spcBef>
              <a:spcAft>
                <a:spcPts val="0"/>
              </a:spcAft>
              <a:buSzPts val="1640"/>
              <a:buChar char="►"/>
            </a:pPr>
            <a:r>
              <a:rPr lang="es-ES" sz="2000"/>
              <a:t>D</a:t>
            </a:r>
            <a:r>
              <a:rPr b="1" lang="es-ES" sz="2000">
                <a:highlight>
                  <a:srgbClr val="00FFFF"/>
                </a:highlight>
              </a:rPr>
              <a:t>oble finalidad:</a:t>
            </a:r>
            <a:r>
              <a:rPr lang="es-ES" sz="2000"/>
              <a:t> por una parte, </a:t>
            </a:r>
            <a:r>
              <a:rPr b="1" lang="es-ES" sz="2000">
                <a:highlight>
                  <a:srgbClr val="00FFFF"/>
                </a:highlight>
              </a:rPr>
              <a:t>recoger la memoria del camino que recorrimos en la preparación y celebración de la Primera Asamblea Diocesana</a:t>
            </a:r>
            <a:r>
              <a:rPr lang="es-ES" sz="2000"/>
              <a:t>; y por  otra, </a:t>
            </a:r>
            <a:r>
              <a:rPr b="1" lang="es-ES" sz="2000">
                <a:highlight>
                  <a:srgbClr val="00FFFF"/>
                </a:highlight>
              </a:rPr>
              <a:t>inspirar y orientar la tarea de aplicar las indicaciones pastorales  que nos brindan estas </a:t>
            </a:r>
            <a:r>
              <a:rPr b="1" i="1" lang="es-ES" sz="2000">
                <a:highlight>
                  <a:srgbClr val="00FFFF"/>
                </a:highlight>
              </a:rPr>
              <a:t>Líneas</a:t>
            </a:r>
            <a:r>
              <a:rPr b="1" lang="es-ES" sz="2000">
                <a:highlight>
                  <a:srgbClr val="00FFFF"/>
                </a:highlight>
              </a:rPr>
              <a:t>. </a:t>
            </a:r>
            <a:endParaRPr b="1" sz="2000">
              <a:highlight>
                <a:srgbClr val="00FFFF"/>
              </a:highlight>
            </a:endParaRPr>
          </a:p>
          <a:p>
            <a:pPr indent="-251459" lvl="0" marL="342900" rtl="0" algn="l">
              <a:lnSpc>
                <a:spcPct val="100000"/>
              </a:lnSpc>
              <a:spcBef>
                <a:spcPts val="1000"/>
              </a:spcBef>
              <a:spcAft>
                <a:spcPts val="0"/>
              </a:spcAft>
              <a:buSzPts val="1440"/>
              <a:buNone/>
            </a:pPr>
            <a:r>
              <a:t/>
            </a:r>
            <a:endParaRPr sz="2000"/>
          </a:p>
        </p:txBody>
      </p:sp>
      <p:pic>
        <p:nvPicPr>
          <p:cNvPr id="185" name="Google Shape;185;p2"/>
          <p:cNvPicPr preferRelativeResize="0"/>
          <p:nvPr/>
        </p:nvPicPr>
        <p:blipFill rotWithShape="1">
          <a:blip r:embed="rId3">
            <a:alphaModFix/>
          </a:blip>
          <a:srcRect b="0" l="0" r="0" t="0"/>
          <a:stretch/>
        </p:blipFill>
        <p:spPr>
          <a:xfrm>
            <a:off x="4072050" y="4861125"/>
            <a:ext cx="2500957" cy="1734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
          <p:cNvSpPr txBox="1"/>
          <p:nvPr>
            <p:ph type="title"/>
          </p:nvPr>
        </p:nvSpPr>
        <p:spPr>
          <a:xfrm>
            <a:off x="785297" y="440945"/>
            <a:ext cx="8596800" cy="1320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accent1"/>
              </a:buClr>
              <a:buSzPts val="4000"/>
              <a:buFont typeface="Trebuchet MS"/>
              <a:buNone/>
            </a:pPr>
            <a:r>
              <a:rPr b="1" lang="es-ES" sz="4000"/>
              <a:t>DOCUMENTO CONCLUSIVO DE LA PRIMERA ASAMBLEA DIOCESANA</a:t>
            </a:r>
            <a:endParaRPr b="1" sz="4000"/>
          </a:p>
        </p:txBody>
      </p:sp>
      <p:sp>
        <p:nvSpPr>
          <p:cNvPr id="191" name="Google Shape;191;p3"/>
          <p:cNvSpPr/>
          <p:nvPr/>
        </p:nvSpPr>
        <p:spPr>
          <a:xfrm>
            <a:off x="524147" y="2047597"/>
            <a:ext cx="3265800" cy="1319400"/>
          </a:xfrm>
          <a:prstGeom prst="rect">
            <a:avLst/>
          </a:prstGeom>
          <a:solidFill>
            <a:schemeClr val="accent1"/>
          </a:solidFill>
          <a:ln cap="rnd" cmpd="sng" w="19050">
            <a:solidFill>
              <a:srgbClr val="698D1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Trebuchet MS"/>
                <a:ea typeface="Trebuchet MS"/>
                <a:cs typeface="Trebuchet MS"/>
                <a:sym typeface="Trebuchet MS"/>
              </a:rPr>
              <a:t>LA INICIACIÓN CRISTIANA (ILUMINAR)</a:t>
            </a:r>
            <a:endParaRPr b="0" i="0" sz="1800" u="none" cap="none" strike="noStrike">
              <a:solidFill>
                <a:schemeClr val="lt1"/>
              </a:solidFill>
              <a:latin typeface="Trebuchet MS"/>
              <a:ea typeface="Trebuchet MS"/>
              <a:cs typeface="Trebuchet MS"/>
              <a:sym typeface="Trebuchet MS"/>
            </a:endParaRPr>
          </a:p>
        </p:txBody>
      </p:sp>
      <p:sp>
        <p:nvSpPr>
          <p:cNvPr id="192" name="Google Shape;192;p3"/>
          <p:cNvSpPr/>
          <p:nvPr/>
        </p:nvSpPr>
        <p:spPr>
          <a:xfrm>
            <a:off x="3420147" y="3487835"/>
            <a:ext cx="3657600" cy="1319400"/>
          </a:xfrm>
          <a:prstGeom prst="rect">
            <a:avLst/>
          </a:prstGeom>
          <a:solidFill>
            <a:schemeClr val="accent4"/>
          </a:solidFill>
          <a:ln cap="rnd" cmpd="sng" w="19050">
            <a:solidFill>
              <a:srgbClr val="A84A1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Trebuchet MS"/>
                <a:ea typeface="Trebuchet MS"/>
                <a:cs typeface="Trebuchet MS"/>
                <a:sym typeface="Trebuchet MS"/>
              </a:rPr>
              <a:t>REALIDAD ACTUAL DE LA INICIACIÓN (VER)</a:t>
            </a:r>
            <a:endParaRPr b="0" i="0" sz="1800" u="none" cap="none" strike="noStrike">
              <a:solidFill>
                <a:schemeClr val="lt1"/>
              </a:solidFill>
              <a:latin typeface="Trebuchet MS"/>
              <a:ea typeface="Trebuchet MS"/>
              <a:cs typeface="Trebuchet MS"/>
              <a:sym typeface="Trebuchet MS"/>
            </a:endParaRPr>
          </a:p>
        </p:txBody>
      </p:sp>
      <p:sp>
        <p:nvSpPr>
          <p:cNvPr id="193" name="Google Shape;193;p3"/>
          <p:cNvSpPr/>
          <p:nvPr/>
        </p:nvSpPr>
        <p:spPr>
          <a:xfrm>
            <a:off x="6081498" y="4877621"/>
            <a:ext cx="3300600" cy="1319400"/>
          </a:xfrm>
          <a:prstGeom prst="rect">
            <a:avLst/>
          </a:prstGeom>
          <a:solidFill>
            <a:schemeClr val="accent5"/>
          </a:solidFill>
          <a:ln cap="rnd" cmpd="sng" w="19050">
            <a:solidFill>
              <a:srgbClr val="8F221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Trebuchet MS"/>
                <a:ea typeface="Trebuchet MS"/>
                <a:cs typeface="Trebuchet MS"/>
                <a:sym typeface="Trebuchet MS"/>
              </a:rPr>
              <a:t>PROPUESTAS PASTORALES (ACTUAR) </a:t>
            </a:r>
            <a:endParaRPr b="0" i="0" sz="1800" u="none" cap="none" strike="noStrike">
              <a:solidFill>
                <a:schemeClr val="lt1"/>
              </a:solidFill>
              <a:latin typeface="Trebuchet MS"/>
              <a:ea typeface="Trebuchet MS"/>
              <a:cs typeface="Trebuchet MS"/>
              <a:sym typeface="Trebuchet MS"/>
            </a:endParaRPr>
          </a:p>
        </p:txBody>
      </p:sp>
      <p:pic>
        <p:nvPicPr>
          <p:cNvPr id="194" name="Google Shape;194;p3"/>
          <p:cNvPicPr preferRelativeResize="0"/>
          <p:nvPr/>
        </p:nvPicPr>
        <p:blipFill rotWithShape="1">
          <a:blip r:embed="rId3">
            <a:alphaModFix/>
          </a:blip>
          <a:srcRect b="0" l="0" r="0" t="0"/>
          <a:stretch/>
        </p:blipFill>
        <p:spPr>
          <a:xfrm>
            <a:off x="3500550" y="4928050"/>
            <a:ext cx="2500957" cy="1734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5"/>
          <p:cNvSpPr txBox="1"/>
          <p:nvPr>
            <p:ph type="title"/>
          </p:nvPr>
        </p:nvSpPr>
        <p:spPr>
          <a:xfrm>
            <a:off x="280150" y="1"/>
            <a:ext cx="9028500" cy="867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00000"/>
              </a:lnSpc>
              <a:spcBef>
                <a:spcPts val="0"/>
              </a:spcBef>
              <a:spcAft>
                <a:spcPts val="0"/>
              </a:spcAft>
              <a:buClr>
                <a:srgbClr val="FF6600"/>
              </a:buClr>
              <a:buSzPct val="142382"/>
              <a:buFont typeface="Trebuchet MS"/>
              <a:buNone/>
            </a:pPr>
            <a:br>
              <a:rPr lang="es-ES">
                <a:solidFill>
                  <a:srgbClr val="FF6600"/>
                </a:solidFill>
              </a:rPr>
            </a:br>
            <a:r>
              <a:rPr lang="es-ES" sz="3200">
                <a:solidFill>
                  <a:srgbClr val="FF6600"/>
                </a:solidFill>
              </a:rPr>
              <a:t>LA REALIDAD DE NUESTRA</a:t>
            </a:r>
            <a:endParaRPr sz="3200">
              <a:solidFill>
                <a:srgbClr val="FF6600"/>
              </a:solidFill>
            </a:endParaRPr>
          </a:p>
          <a:p>
            <a:pPr indent="0" lvl="0" marL="0" rtl="0" algn="l">
              <a:lnSpc>
                <a:spcPct val="100000"/>
              </a:lnSpc>
              <a:spcBef>
                <a:spcPts val="0"/>
              </a:spcBef>
              <a:spcAft>
                <a:spcPts val="0"/>
              </a:spcAft>
              <a:buClr>
                <a:srgbClr val="FF6600"/>
              </a:buClr>
              <a:buSzPct val="112500"/>
              <a:buFont typeface="Trebuchet MS"/>
              <a:buNone/>
            </a:pPr>
            <a:r>
              <a:rPr lang="es-ES" sz="3200">
                <a:solidFill>
                  <a:srgbClr val="FF6600"/>
                </a:solidFill>
              </a:rPr>
              <a:t> INICIACIÓN CRISTIANA HOY</a:t>
            </a:r>
            <a:endParaRPr sz="3200">
              <a:solidFill>
                <a:srgbClr val="FF6600"/>
              </a:solidFill>
            </a:endParaRPr>
          </a:p>
        </p:txBody>
      </p:sp>
      <p:sp>
        <p:nvSpPr>
          <p:cNvPr id="200" name="Google Shape;200;p5"/>
          <p:cNvSpPr txBox="1"/>
          <p:nvPr>
            <p:ph idx="1" type="body"/>
          </p:nvPr>
        </p:nvSpPr>
        <p:spPr>
          <a:xfrm>
            <a:off x="735925" y="1727563"/>
            <a:ext cx="9352200" cy="5199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SzPts val="900"/>
              <a:buNone/>
            </a:pPr>
            <a:r>
              <a:rPr lang="es-ES" sz="2325"/>
              <a:t>PARROQUIA / MOVIMIENTOS / COMUNIDADES EDUCATIVAS </a:t>
            </a:r>
            <a:r>
              <a:rPr lang="es-ES" sz="2325"/>
              <a:t>CATÓLICAS</a:t>
            </a:r>
            <a:endParaRPr sz="2325"/>
          </a:p>
          <a:p>
            <a:pPr indent="0" lvl="0" marL="0" rtl="0" algn="just">
              <a:lnSpc>
                <a:spcPct val="115000"/>
              </a:lnSpc>
              <a:spcBef>
                <a:spcPts val="0"/>
              </a:spcBef>
              <a:spcAft>
                <a:spcPts val="0"/>
              </a:spcAft>
              <a:buSzPts val="900"/>
              <a:buNone/>
            </a:pPr>
            <a:r>
              <a:t/>
            </a:r>
            <a:endParaRPr sz="2325"/>
          </a:p>
          <a:p>
            <a:pPr indent="0" lvl="0" marL="0" rtl="0" algn="just">
              <a:lnSpc>
                <a:spcPct val="115000"/>
              </a:lnSpc>
              <a:spcBef>
                <a:spcPts val="0"/>
              </a:spcBef>
              <a:spcAft>
                <a:spcPts val="0"/>
              </a:spcAft>
              <a:buSzPts val="900"/>
              <a:buNone/>
            </a:pPr>
            <a:r>
              <a:t/>
            </a:r>
            <a:endParaRPr b="1" sz="2625">
              <a:highlight>
                <a:srgbClr val="00FFFF"/>
              </a:highlight>
            </a:endParaRPr>
          </a:p>
        </p:txBody>
      </p:sp>
      <p:pic>
        <p:nvPicPr>
          <p:cNvPr id="201" name="Google Shape;201;p5"/>
          <p:cNvPicPr preferRelativeResize="0"/>
          <p:nvPr/>
        </p:nvPicPr>
        <p:blipFill rotWithShape="1">
          <a:blip r:embed="rId3">
            <a:alphaModFix/>
          </a:blip>
          <a:srcRect b="0" l="0" r="0" t="0"/>
          <a:stretch/>
        </p:blipFill>
        <p:spPr>
          <a:xfrm>
            <a:off x="6723526" y="0"/>
            <a:ext cx="2320376" cy="1608800"/>
          </a:xfrm>
          <a:prstGeom prst="rect">
            <a:avLst/>
          </a:prstGeom>
          <a:noFill/>
          <a:ln>
            <a:noFill/>
          </a:ln>
        </p:spPr>
      </p:pic>
      <p:sp>
        <p:nvSpPr>
          <p:cNvPr id="202" name="Google Shape;202;p5"/>
          <p:cNvSpPr txBox="1"/>
          <p:nvPr>
            <p:ph type="title"/>
          </p:nvPr>
        </p:nvSpPr>
        <p:spPr>
          <a:xfrm>
            <a:off x="397825" y="2366225"/>
            <a:ext cx="9690300" cy="13209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C00000"/>
              </a:buClr>
              <a:buSzPts val="3696"/>
              <a:buFont typeface="Trebuchet MS"/>
              <a:buNone/>
            </a:pPr>
            <a:r>
              <a:rPr b="1" lang="es-ES" sz="3040">
                <a:solidFill>
                  <a:srgbClr val="C00000"/>
                </a:solidFill>
              </a:rPr>
              <a:t>PROPUESTAS PASTORALES</a:t>
            </a:r>
            <a:br>
              <a:rPr b="1" lang="es-ES" sz="3040">
                <a:solidFill>
                  <a:srgbClr val="C00000"/>
                </a:solidFill>
              </a:rPr>
            </a:br>
            <a:r>
              <a:rPr b="1" lang="es-ES" sz="2639">
                <a:solidFill>
                  <a:srgbClr val="C00000"/>
                </a:solidFill>
              </a:rPr>
              <a:t>Iniciación cristiana, comunidades parroquiales y familia</a:t>
            </a:r>
            <a:endParaRPr b="1" sz="2639">
              <a:solidFill>
                <a:srgbClr val="C00000"/>
              </a:solidFill>
            </a:endParaRPr>
          </a:p>
        </p:txBody>
      </p:sp>
      <p:sp>
        <p:nvSpPr>
          <p:cNvPr id="203" name="Google Shape;203;p5"/>
          <p:cNvSpPr txBox="1"/>
          <p:nvPr>
            <p:ph idx="1" type="body"/>
          </p:nvPr>
        </p:nvSpPr>
        <p:spPr>
          <a:xfrm>
            <a:off x="-50750" y="3438000"/>
            <a:ext cx="9690300" cy="3420000"/>
          </a:xfrm>
          <a:prstGeom prst="rect">
            <a:avLst/>
          </a:prstGeom>
          <a:noFill/>
          <a:ln>
            <a:noFill/>
          </a:ln>
        </p:spPr>
        <p:txBody>
          <a:bodyPr anchorCtr="0" anchor="t" bIns="45700" lIns="91425" spcFirstLastPara="1" rIns="91425" wrap="square" tIns="45700">
            <a:noAutofit/>
          </a:bodyPr>
          <a:lstStyle/>
          <a:p>
            <a:pPr indent="-342900" lvl="0" marL="342900" rtl="0" algn="just">
              <a:lnSpc>
                <a:spcPct val="90000"/>
              </a:lnSpc>
              <a:spcBef>
                <a:spcPts val="0"/>
              </a:spcBef>
              <a:spcAft>
                <a:spcPts val="0"/>
              </a:spcAft>
              <a:buSzPts val="1540"/>
              <a:buChar char="►"/>
            </a:pPr>
            <a:r>
              <a:rPr b="1" lang="es-ES" sz="1900">
                <a:highlight>
                  <a:srgbClr val="00FFFF"/>
                </a:highlight>
              </a:rPr>
              <a:t>Es necesario mejorar la cantidad y calidad de las prácticas pastorales, que cumplan con lo que se espera de la iniciación cristiana tal y como se la presenta en la parte de la Iluminación de este Documento. </a:t>
            </a:r>
            <a:endParaRPr b="1" sz="1900">
              <a:highlight>
                <a:srgbClr val="00FFFF"/>
              </a:highlight>
            </a:endParaRPr>
          </a:p>
          <a:p>
            <a:pPr indent="0" lvl="0" marL="457200" rtl="0" algn="just">
              <a:lnSpc>
                <a:spcPct val="90000"/>
              </a:lnSpc>
              <a:spcBef>
                <a:spcPts val="0"/>
              </a:spcBef>
              <a:spcAft>
                <a:spcPts val="0"/>
              </a:spcAft>
              <a:buSzPts val="1440"/>
              <a:buNone/>
            </a:pPr>
            <a:r>
              <a:t/>
            </a:r>
            <a:endParaRPr b="1" sz="1900">
              <a:highlight>
                <a:srgbClr val="00FFFF"/>
              </a:highlight>
            </a:endParaRPr>
          </a:p>
          <a:p>
            <a:pPr indent="-342900" lvl="0" marL="342900" rtl="0" algn="just">
              <a:lnSpc>
                <a:spcPct val="90000"/>
              </a:lnSpc>
              <a:spcBef>
                <a:spcPts val="0"/>
              </a:spcBef>
              <a:spcAft>
                <a:spcPts val="0"/>
              </a:spcAft>
              <a:buSzPts val="1540"/>
              <a:buChar char="►"/>
            </a:pPr>
            <a:r>
              <a:rPr b="1" lang="es-ES" sz="1900">
                <a:highlight>
                  <a:srgbClr val="00FFFF"/>
                </a:highlight>
              </a:rPr>
              <a:t>A la hora de proponer ideas y caminos, que favorezcan la iniciación cristiana para la comunión y la misión, muchas comunidades señalan la importancia de unificar en la Diócesis los criterios para la recepción de los Sacramentos.</a:t>
            </a:r>
            <a:r>
              <a:rPr lang="es-ES" sz="1900"/>
              <a:t> </a:t>
            </a:r>
            <a:endParaRPr sz="1900"/>
          </a:p>
          <a:p>
            <a:pPr indent="0" lvl="0" marL="457200" rtl="0" algn="just">
              <a:lnSpc>
                <a:spcPct val="90000"/>
              </a:lnSpc>
              <a:spcBef>
                <a:spcPts val="0"/>
              </a:spcBef>
              <a:spcAft>
                <a:spcPts val="0"/>
              </a:spcAft>
              <a:buSzPts val="1440"/>
              <a:buNone/>
            </a:pPr>
            <a:r>
              <a:t/>
            </a:r>
            <a:endParaRPr sz="1900"/>
          </a:p>
          <a:p>
            <a:pPr indent="-342900" lvl="0" marL="342900" rtl="0" algn="just">
              <a:lnSpc>
                <a:spcPct val="90000"/>
              </a:lnSpc>
              <a:spcBef>
                <a:spcPts val="1000"/>
              </a:spcBef>
              <a:spcAft>
                <a:spcPts val="0"/>
              </a:spcAft>
              <a:buSzPts val="1540"/>
              <a:buChar char="►"/>
            </a:pPr>
            <a:r>
              <a:rPr b="1" lang="es-ES" sz="1900">
                <a:highlight>
                  <a:srgbClr val="00FFFF"/>
                </a:highlight>
              </a:rPr>
              <a:t>No pocos insisten en la importancia de favorecer la comunicación de la Parroquia con el barrio, en la que esa se encuentra. Si las personas no conocen la vida y las ofertas de las Parroquias, difícilmente se van a sentir invitadas a participar de la vida eclesial.</a:t>
            </a:r>
            <a:endParaRPr b="1" sz="1900">
              <a:highlight>
                <a:srgbClr val="00FFFF"/>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9"/>
          <p:cNvSpPr txBox="1"/>
          <p:nvPr>
            <p:ph type="title"/>
          </p:nvPr>
        </p:nvSpPr>
        <p:spPr>
          <a:xfrm>
            <a:off x="677334" y="426720"/>
            <a:ext cx="8596668" cy="13208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100000"/>
              </a:lnSpc>
              <a:spcBef>
                <a:spcPts val="0"/>
              </a:spcBef>
              <a:spcAft>
                <a:spcPts val="0"/>
              </a:spcAft>
              <a:buClr>
                <a:srgbClr val="C00000"/>
              </a:buClr>
              <a:buSzPct val="100000"/>
              <a:buFont typeface="Trebuchet MS"/>
              <a:buNone/>
            </a:pPr>
            <a:r>
              <a:rPr b="1" lang="es-ES">
                <a:solidFill>
                  <a:srgbClr val="C00000"/>
                </a:solidFill>
              </a:rPr>
              <a:t>PROPUESTAS PASTORALES</a:t>
            </a:r>
            <a:br>
              <a:rPr b="1" lang="es-ES">
                <a:solidFill>
                  <a:srgbClr val="C00000"/>
                </a:solidFill>
              </a:rPr>
            </a:br>
            <a:r>
              <a:rPr b="1" lang="es-ES">
                <a:solidFill>
                  <a:srgbClr val="C00000"/>
                </a:solidFill>
              </a:rPr>
              <a:t>Iniciación cristiana, Movimientos</a:t>
            </a:r>
            <a:endParaRPr b="1">
              <a:solidFill>
                <a:srgbClr val="C00000"/>
              </a:solidFill>
            </a:endParaRPr>
          </a:p>
          <a:p>
            <a:pPr indent="0" lvl="0" marL="0" rtl="0" algn="l">
              <a:lnSpc>
                <a:spcPct val="100000"/>
              </a:lnSpc>
              <a:spcBef>
                <a:spcPts val="0"/>
              </a:spcBef>
              <a:spcAft>
                <a:spcPts val="0"/>
              </a:spcAft>
              <a:buClr>
                <a:srgbClr val="C00000"/>
              </a:buClr>
              <a:buSzPct val="100000"/>
              <a:buFont typeface="Trebuchet MS"/>
              <a:buNone/>
            </a:pPr>
            <a:r>
              <a:rPr b="1" lang="es-ES">
                <a:solidFill>
                  <a:srgbClr val="C00000"/>
                </a:solidFill>
              </a:rPr>
              <a:t> y comunión eclesial</a:t>
            </a:r>
            <a:endParaRPr b="1">
              <a:solidFill>
                <a:srgbClr val="C00000"/>
              </a:solidFill>
            </a:endParaRPr>
          </a:p>
        </p:txBody>
      </p:sp>
      <p:sp>
        <p:nvSpPr>
          <p:cNvPr id="209" name="Google Shape;209;p9"/>
          <p:cNvSpPr txBox="1"/>
          <p:nvPr>
            <p:ph idx="1" type="body"/>
          </p:nvPr>
        </p:nvSpPr>
        <p:spPr>
          <a:xfrm>
            <a:off x="677334" y="2160589"/>
            <a:ext cx="8596668" cy="4697411"/>
          </a:xfrm>
          <a:prstGeom prst="rect">
            <a:avLst/>
          </a:prstGeom>
          <a:noFill/>
          <a:ln>
            <a:noFill/>
          </a:ln>
        </p:spPr>
        <p:txBody>
          <a:bodyPr anchorCtr="0" anchor="t" bIns="45700" lIns="91425" spcFirstLastPara="1" rIns="91425" wrap="square" tIns="45700">
            <a:normAutofit/>
          </a:bodyPr>
          <a:lstStyle/>
          <a:p>
            <a:pPr indent="-342900" lvl="0" marL="342900" rtl="0" algn="just">
              <a:lnSpc>
                <a:spcPct val="100000"/>
              </a:lnSpc>
              <a:spcBef>
                <a:spcPts val="0"/>
              </a:spcBef>
              <a:spcAft>
                <a:spcPts val="0"/>
              </a:spcAft>
              <a:buSzPts val="1640"/>
              <a:buChar char="►"/>
            </a:pPr>
            <a:r>
              <a:rPr b="1" lang="es-ES" sz="2000">
                <a:highlight>
                  <a:srgbClr val="00FFFF"/>
                </a:highlight>
              </a:rPr>
              <a:t>Se promueve la participación de los miembros de los Movimientos en las actividades de sus comunidades parroquiales </a:t>
            </a:r>
            <a:r>
              <a:rPr lang="es-ES" sz="2000"/>
              <a:t>como son: celebraciones litúrgicas, fiestas patronales, catequesis, colaborar en el servicio de mantenimiento, encuentros formativos, retiros y convivencias parroquiales.</a:t>
            </a:r>
            <a:endParaRPr sz="2000"/>
          </a:p>
          <a:p>
            <a:pPr indent="-342900" lvl="0" marL="342900" rtl="0" algn="just">
              <a:lnSpc>
                <a:spcPct val="100000"/>
              </a:lnSpc>
              <a:spcBef>
                <a:spcPts val="1000"/>
              </a:spcBef>
              <a:spcAft>
                <a:spcPts val="0"/>
              </a:spcAft>
              <a:buSzPts val="1640"/>
              <a:buChar char="►"/>
            </a:pPr>
            <a:r>
              <a:rPr b="1" lang="es-ES" sz="2000">
                <a:highlight>
                  <a:srgbClr val="00FFFF"/>
                </a:highlight>
              </a:rPr>
              <a:t>Si bien muchos de los Movimientos mencionan que las actividades, que ellos realizan, no discutan la integración de los iniciados para vivir la comunión eclesial</a:t>
            </a:r>
            <a:r>
              <a:rPr lang="es-ES" sz="2000"/>
              <a:t>, algunos señalan dificultades e interferencias en ese sentido como son: </a:t>
            </a:r>
            <a:r>
              <a:rPr b="1" lang="es-ES" sz="2000">
                <a:highlight>
                  <a:srgbClr val="00FFFF"/>
                </a:highlight>
              </a:rPr>
              <a:t>la superposición de actividades propias de los movimientos con las de las parroquias o de la diócesis; la falta de comunicación entre el referente diocesano y los responsables de los distintos grupos o movimientos, y la falta de acompañamiento pastoral.</a:t>
            </a:r>
            <a:endParaRPr b="1" sz="2000">
              <a:highlight>
                <a:srgbClr val="00FFFF"/>
              </a:highlight>
            </a:endParaRPr>
          </a:p>
        </p:txBody>
      </p:sp>
      <p:pic>
        <p:nvPicPr>
          <p:cNvPr id="210" name="Google Shape;210;p9"/>
          <p:cNvPicPr preferRelativeResize="0"/>
          <p:nvPr/>
        </p:nvPicPr>
        <p:blipFill rotWithShape="1">
          <a:blip r:embed="rId3">
            <a:alphaModFix/>
          </a:blip>
          <a:srcRect b="0" l="0" r="0" t="0"/>
          <a:stretch/>
        </p:blipFill>
        <p:spPr>
          <a:xfrm>
            <a:off x="6845500" y="220125"/>
            <a:ext cx="2500957" cy="1734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aceta">
  <a:themeElements>
    <a:clrScheme name="Faceta">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2023-03-05T00:29:18Z</dcterms:created>
  <dc:creator>Yaquelin</dc:creator>
</cp:coreProperties>
</file>